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2" r:id="rId2"/>
    <p:sldId id="286" r:id="rId3"/>
    <p:sldId id="285" r:id="rId4"/>
    <p:sldId id="261" r:id="rId5"/>
    <p:sldId id="287" r:id="rId6"/>
    <p:sldId id="263" r:id="rId7"/>
    <p:sldId id="288" r:id="rId8"/>
    <p:sldId id="289" r:id="rId9"/>
    <p:sldId id="295" r:id="rId10"/>
    <p:sldId id="290" r:id="rId11"/>
    <p:sldId id="292" r:id="rId12"/>
    <p:sldId id="296" r:id="rId13"/>
    <p:sldId id="291" r:id="rId14"/>
    <p:sldId id="293" r:id="rId15"/>
    <p:sldId id="264" r:id="rId16"/>
    <p:sldId id="297" r:id="rId17"/>
    <p:sldId id="294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62601" autoAdjust="0"/>
  </p:normalViewPr>
  <p:slideViewPr>
    <p:cSldViewPr>
      <p:cViewPr varScale="1">
        <p:scale>
          <a:sx n="22" d="100"/>
          <a:sy n="22" d="100"/>
        </p:scale>
        <p:origin x="30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F323B2-5FBB-46FF-A5AE-8CF8F766253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505BFE1-A230-473C-871B-1E7D0C9E0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59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266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7E001-E187-4277-827F-6A042EEEC10B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73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044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now I want to explain</a:t>
            </a:r>
            <a:r>
              <a:rPr lang="en-US" baseline="0" dirty="0" smtClean="0"/>
              <a:t> the bottom pathway highlighted in yellow here, which involves school factors related to HIV/STD prevention and how parent engagement activities can address these factors.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69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6732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98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7E001-E187-4277-827F-6A042EEEC10B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30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28587" indent="-228587">
              <a:defRPr/>
            </a:pPr>
            <a:endParaRPr lang="en-US" baseline="0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FB48C7-EC04-4D2C-9B08-60FD78A542B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109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886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4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294" indent="-114294"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114294" indent="-114294"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7E001-E187-4277-827F-6A042EEEC10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48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41" indent="-17144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7E001-E187-4277-827F-6A042EEEC10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45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7E001-E187-4277-827F-6A042EEEC10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959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33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274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BFE1-A230-473C-871B-1E7D0C9E071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72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039883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6813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F56DC"/>
              </a:solidFill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24600"/>
            <a:ext cx="19050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F56DC"/>
              </a:solidFill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29400" y="6248400"/>
            <a:ext cx="1473200" cy="1682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523C6E-6D71-4480-A47C-A2C056AEE551}" type="slidenum">
              <a:rPr lang="en-US">
                <a:solidFill>
                  <a:srgbClr val="0F56DC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F56DC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07743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953984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125785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54505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1644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0248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68789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475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01449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40196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267301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1129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14409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asic Content Badge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36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0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 b="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="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 b="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13255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CC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CC"/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51208E-5C2F-4331-96E0-F92DE26D9534}" type="slidenum">
              <a:rPr lang="en-US">
                <a:solidFill>
                  <a:srgbClr val="FFFFCC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CC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96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11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1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17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F56D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F56D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DB427D-1723-4789-8615-269A28AD81E1}" type="slidenum">
              <a:rPr lang="en-US">
                <a:solidFill>
                  <a:srgbClr val="0F56DC"/>
                </a:solidFill>
              </a:rPr>
              <a:pPr/>
              <a:t>‹#›</a:t>
            </a:fld>
            <a:endParaRPr lang="en-US">
              <a:solidFill>
                <a:srgbClr val="0F56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47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F56D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F56D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F4B837F1-4407-4874-806B-B70210DB4597}" type="slidenum">
              <a:rPr lang="en-US">
                <a:solidFill>
                  <a:srgbClr val="0F56D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F56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5363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(for content heavy tables and charts)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24600"/>
            <a:ext cx="1905000" cy="244475"/>
          </a:xfrm>
          <a:prstGeom prst="rect">
            <a:avLst/>
          </a:prstGeom>
        </p:spPr>
        <p:txBody>
          <a:bodyPr/>
          <a:lstStyle>
            <a:lvl1pPr>
              <a:defRPr sz="9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29400" y="6248400"/>
            <a:ext cx="1473200" cy="168275"/>
          </a:xfrm>
          <a:prstGeom prst="rect">
            <a:avLst/>
          </a:prstGeom>
        </p:spPr>
        <p:txBody>
          <a:bodyPr/>
          <a:lstStyle>
            <a:lvl1pPr>
              <a:defRPr sz="9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36831-D861-4A6D-A4EE-DAC3786DC7A5}" type="slidenum">
              <a:rPr lang="en-US">
                <a:solidFill>
                  <a:srgbClr val="FFFFFF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07217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adge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76352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 Badge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6705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7000" y="6384925"/>
            <a:ext cx="1905000" cy="244475"/>
          </a:xfrm>
          <a:prstGeom prst="rect">
            <a:avLst/>
          </a:prstGeom>
        </p:spPr>
        <p:txBody>
          <a:bodyPr/>
          <a:lstStyle>
            <a:lvl1pPr>
              <a:defRPr sz="9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943600" y="6308725"/>
            <a:ext cx="1473200" cy="168275"/>
          </a:xfrm>
          <a:prstGeom prst="rect">
            <a:avLst/>
          </a:prstGeom>
        </p:spPr>
        <p:txBody>
          <a:bodyPr/>
          <a:lstStyle>
            <a:lvl1pPr>
              <a:defRPr sz="9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D38047-60D9-467E-9CE0-8913E49BA18F}" type="slidenum">
              <a:rPr lang="en-US">
                <a:solidFill>
                  <a:srgbClr val="FFFFFF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9687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3800"/>
              </a:lnSpc>
              <a:defRPr sz="3600" b="1" cap="all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681471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>
              <a:buClr>
                <a:schemeClr val="bg1"/>
              </a:buClr>
              <a:buSzPct val="70000"/>
              <a:buFont typeface="Wingdings" pitchFamily="2" charset="2"/>
              <a:buChar char="q"/>
              <a:defRPr sz="2400" b="1">
                <a:solidFill>
                  <a:schemeClr val="bg2"/>
                </a:solidFill>
              </a:defRPr>
            </a:lvl1pPr>
            <a:lvl2pPr>
              <a:buClr>
                <a:schemeClr val="bg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bg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609134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507029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 userDrawn="1"/>
        </p:nvSpPr>
        <p:spPr>
          <a:xfrm>
            <a:off x="1371600" y="4343400"/>
            <a:ext cx="6400800" cy="292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FFFFFF"/>
                </a:solidFill>
              </a:rPr>
              <a:t>For more information please contact Centers for Disease Control and Prevention</a:t>
            </a:r>
          </a:p>
        </p:txBody>
      </p:sp>
      <p:sp>
        <p:nvSpPr>
          <p:cNvPr id="6" name="Rectangle 10"/>
          <p:cNvSpPr/>
          <p:nvPr userDrawn="1"/>
        </p:nvSpPr>
        <p:spPr>
          <a:xfrm>
            <a:off x="1371600" y="4705350"/>
            <a:ext cx="59436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FFFFFF"/>
                </a:solidFill>
              </a:rPr>
              <a:t>1600 Clifton Road NE, Atlanta, GA 30333</a:t>
            </a:r>
          </a:p>
          <a:p>
            <a:pPr>
              <a:defRPr/>
            </a:pPr>
            <a:r>
              <a:rPr lang="en-US" sz="1200" dirty="0">
                <a:solidFill>
                  <a:srgbClr val="FFFFFF"/>
                </a:solidFill>
              </a:rPr>
              <a:t>Telephone, 1-800-CDC-INFO (232-4636)/TTY: 1-888-232-6348</a:t>
            </a:r>
          </a:p>
          <a:p>
            <a:pPr>
              <a:defRPr/>
            </a:pPr>
            <a:r>
              <a:rPr lang="en-US" sz="1200" dirty="0">
                <a:solidFill>
                  <a:srgbClr val="FFFFFF"/>
                </a:solidFill>
              </a:rPr>
              <a:t>E-mail: cdcinfo@cdc.gov 	Web: www.cdc.gov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371600" y="5421313"/>
            <a:ext cx="59436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srgbClr val="FFFFFF"/>
                </a:solidFill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499193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8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69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  <p:transition>
    <p:fade/>
  </p:transition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6.png"/><Relationship Id="rId5" Type="http://schemas.openxmlformats.org/officeDocument/2006/relationships/image" Target="../media/image10.em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6.png"/><Relationship Id="rId5" Type="http://schemas.openxmlformats.org/officeDocument/2006/relationships/image" Target="../media/image9.em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6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emf"/><Relationship Id="rId5" Type="http://schemas.openxmlformats.org/officeDocument/2006/relationships/hyperlink" Target="http://www.cdc.gov/healthyyouth/protective/pdf/PE-HIV_prevention_rationale.pdf" TargetMode="Externa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hyperlink" Target="http://www.cdc.gov/healthyyouth/adolescenthealth/parent_engagement.htm" TargetMode="Externa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6.png"/><Relationship Id="rId5" Type="http://schemas.openxmlformats.org/officeDocument/2006/relationships/image" Target="../media/image9.em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6.png"/><Relationship Id="rId5" Type="http://schemas.openxmlformats.org/officeDocument/2006/relationships/image" Target="../media/image9.em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Riley Steiner, MPH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4343400"/>
            <a:ext cx="7620000" cy="1295400"/>
          </a:xfrm>
        </p:spPr>
        <p:txBody>
          <a:bodyPr/>
          <a:lstStyle/>
          <a:p>
            <a:r>
              <a:rPr lang="en-US" dirty="0" smtClean="0"/>
              <a:t>Health Scientist</a:t>
            </a:r>
          </a:p>
          <a:p>
            <a:r>
              <a:rPr lang="en-US" dirty="0" smtClean="0"/>
              <a:t>Division of Adolescent and School Health</a:t>
            </a:r>
          </a:p>
          <a:p>
            <a:r>
              <a:rPr lang="en-US" dirty="0" smtClean="0"/>
              <a:t>APA webinar</a:t>
            </a:r>
          </a:p>
          <a:p>
            <a:r>
              <a:rPr lang="en-US" dirty="0" smtClean="0"/>
              <a:t>September 3, 2015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892808"/>
            <a:ext cx="8382000" cy="1676400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en-US" sz="3200" dirty="0" smtClean="0"/>
              <a:t>Promoting Parent Engagement in Schools to Prevent HIV/STDs among Teens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National Center for HIV/AIDS, Viral Hepatitis, STD and TB Prevention	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Division of Adolescent and School Health</a:t>
            </a:r>
            <a:endParaRPr lang="en-US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905652"/>
      </p:ext>
    </p:extLst>
  </p:cSld>
  <p:clrMapOvr>
    <a:masterClrMapping/>
  </p:clrMapOvr>
  <p:transition advTm="18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5757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705600" cy="1219200"/>
          </a:xfrm>
        </p:spPr>
        <p:txBody>
          <a:bodyPr/>
          <a:lstStyle/>
          <a:p>
            <a:pPr>
              <a:lnSpc>
                <a:spcPts val="3600"/>
              </a:lnSpc>
            </a:pPr>
            <a:r>
              <a:rPr lang="en-US" sz="4000" dirty="0" smtClean="0"/>
              <a:t>What parental factors can be addressed?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520"/>
            <a:ext cx="4343400" cy="4191000"/>
          </a:xfrm>
        </p:spPr>
        <p:txBody>
          <a:bodyPr/>
          <a:lstStyle/>
          <a:p>
            <a:r>
              <a:rPr lang="en-US" dirty="0" smtClean="0"/>
              <a:t>Parental monitoring</a:t>
            </a:r>
          </a:p>
          <a:p>
            <a:r>
              <a:rPr lang="en-US" dirty="0" smtClean="0"/>
              <a:t>Parent-adolescent communication</a:t>
            </a:r>
          </a:p>
          <a:p>
            <a:r>
              <a:rPr lang="en-US" dirty="0" smtClean="0"/>
              <a:t>Family connectedness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630680"/>
            <a:ext cx="2606092" cy="36576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08825"/>
      </p:ext>
    </p:extLst>
  </p:cSld>
  <p:clrMapOvr>
    <a:masterClrMapping/>
  </p:clrMapOvr>
  <p:transition advTm="3570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Schools can help 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105400" cy="4191000"/>
          </a:xfrm>
        </p:spPr>
        <p:txBody>
          <a:bodyPr/>
          <a:lstStyle/>
          <a:p>
            <a:r>
              <a:rPr lang="en-US" dirty="0" smtClean="0"/>
              <a:t>Communicating with parents</a:t>
            </a:r>
          </a:p>
          <a:p>
            <a:pPr lvl="1"/>
            <a:r>
              <a:rPr lang="en-US" dirty="0" smtClean="0"/>
              <a:t>School staff can share resources</a:t>
            </a:r>
          </a:p>
          <a:p>
            <a:r>
              <a:rPr lang="en-US" dirty="0" smtClean="0"/>
              <a:t>Providing parenting support</a:t>
            </a:r>
          </a:p>
          <a:p>
            <a:pPr lvl="1"/>
            <a:r>
              <a:rPr lang="en-US" dirty="0" smtClean="0"/>
              <a:t>School staff can implement parent-based programs</a:t>
            </a:r>
          </a:p>
          <a:p>
            <a:r>
              <a:rPr lang="en-US" dirty="0" smtClean="0"/>
              <a:t>Supporting learning at home</a:t>
            </a:r>
          </a:p>
          <a:p>
            <a:pPr lvl="1"/>
            <a:r>
              <a:rPr lang="en-US" dirty="0" smtClean="0"/>
              <a:t>School staff can assign homework assignment about HIV/STD that involve parents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28800"/>
            <a:ext cx="2310839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74854"/>
      </p:ext>
    </p:extLst>
  </p:cSld>
  <p:clrMapOvr>
    <a:masterClrMapping/>
  </p:clrMapOvr>
  <p:transition advTm="3502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between parent engagement and HIV/STD prevention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09800"/>
            <a:ext cx="8665756" cy="2220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43200" y="3505200"/>
            <a:ext cx="3505200" cy="7620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6957"/>
      </p:ext>
    </p:extLst>
  </p:cSld>
  <p:clrMapOvr>
    <a:masterClrMapping/>
  </p:clrMapOvr>
  <p:transition advTm="1282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school factors can be addressed?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505200" cy="4191000"/>
          </a:xfrm>
        </p:spPr>
        <p:txBody>
          <a:bodyPr/>
          <a:lstStyle/>
          <a:p>
            <a:r>
              <a:rPr lang="en-US" dirty="0" smtClean="0"/>
              <a:t>Sexual health education policies and curricula</a:t>
            </a:r>
          </a:p>
          <a:p>
            <a:r>
              <a:rPr lang="en-US" dirty="0" smtClean="0"/>
              <a:t>Access to sexual health services</a:t>
            </a:r>
          </a:p>
          <a:p>
            <a:r>
              <a:rPr lang="en-US" dirty="0" smtClean="0"/>
              <a:t>Supportive school climate</a:t>
            </a:r>
          </a:p>
          <a:p>
            <a:r>
              <a:rPr lang="en-US" dirty="0" smtClean="0"/>
              <a:t>School connectedness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1584962"/>
            <a:ext cx="2514600" cy="3539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121088"/>
      </p:ext>
    </p:extLst>
  </p:cSld>
  <p:clrMapOvr>
    <a:masterClrMapping/>
  </p:clrMapOvr>
  <p:transition advTm="668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Parents can help schools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Encourage parents to participate in decision-making</a:t>
            </a:r>
          </a:p>
          <a:p>
            <a:pPr marL="742950" lvl="2" indent="-342900">
              <a:buSzPct val="70000"/>
              <a:buFont typeface="Wingdings" pitchFamily="2" charset="2"/>
              <a:buChar char="q"/>
            </a:pPr>
            <a:r>
              <a:rPr lang="en-US" dirty="0"/>
              <a:t>Parents can serve on school health advisory councils that select sexual health education </a:t>
            </a:r>
            <a:r>
              <a:rPr lang="en-US" dirty="0" smtClean="0"/>
              <a:t>materials</a:t>
            </a:r>
          </a:p>
          <a:p>
            <a:r>
              <a:rPr lang="en-US" dirty="0" smtClean="0"/>
              <a:t>Communicate with parents</a:t>
            </a:r>
          </a:p>
          <a:p>
            <a:pPr lvl="1"/>
            <a:r>
              <a:rPr lang="en-US" dirty="0" smtClean="0"/>
              <a:t>Parents can be made aware of bullying prevention policies/practices to enhance bullying prevention efforts</a:t>
            </a:r>
          </a:p>
          <a:p>
            <a:r>
              <a:rPr lang="en-US" dirty="0" smtClean="0"/>
              <a:t>Provide parenting support</a:t>
            </a:r>
          </a:p>
          <a:p>
            <a:pPr lvl="1"/>
            <a:r>
              <a:rPr lang="en-US" dirty="0" smtClean="0"/>
              <a:t>Parent workshops that teach academic support skills can promote school connectedness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*What about sexual health services? 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14656"/>
      </p:ext>
    </p:extLst>
  </p:cSld>
  <p:clrMapOvr>
    <a:masterClrMapping/>
  </p:clrMapOvr>
  <p:transition advTm="6528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dirty="0" smtClean="0"/>
              <a:t>The Ultimate Goal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" y="1981200"/>
            <a:ext cx="8229600" cy="1752599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 smtClean="0"/>
              <a:t>Address parental </a:t>
            </a:r>
            <a:r>
              <a:rPr lang="en-US" sz="2800" i="1" dirty="0" smtClean="0">
                <a:solidFill>
                  <a:schemeClr val="bg1"/>
                </a:solidFill>
              </a:rPr>
              <a:t>and</a:t>
            </a:r>
            <a:r>
              <a:rPr lang="en-US" sz="2800" dirty="0" smtClean="0"/>
              <a:t> school-level factors that influence adolescent sexual and reproductive so as to improve the health and well-being of young people</a:t>
            </a:r>
            <a:endParaRPr lang="en-US" sz="28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5645585"/>
      </p:ext>
    </p:extLst>
  </p:cSld>
  <p:clrMapOvr>
    <a:masterClrMapping/>
  </p:clrMapOvr>
  <p:transition advTm="183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33400" y="1676400"/>
            <a:ext cx="6019800" cy="495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 smtClean="0">
                <a:ea typeface="Calibri" pitchFamily="34" charset="0"/>
              </a:rPr>
              <a:t>Provide parenting support</a:t>
            </a:r>
          </a:p>
          <a:p>
            <a:pPr>
              <a:defRPr/>
            </a:pPr>
            <a:r>
              <a:rPr lang="en-US" dirty="0" smtClean="0">
                <a:ea typeface="Calibri" pitchFamily="34" charset="0"/>
              </a:rPr>
              <a:t>Communicate with parents</a:t>
            </a:r>
          </a:p>
          <a:p>
            <a:pPr>
              <a:defRPr/>
            </a:pPr>
            <a:r>
              <a:rPr lang="en-US" dirty="0">
                <a:ea typeface="Calibri" pitchFamily="34" charset="0"/>
              </a:rPr>
              <a:t>Provide a variety of volunteer opportunities</a:t>
            </a:r>
          </a:p>
          <a:p>
            <a:pPr>
              <a:defRPr/>
            </a:pPr>
            <a:r>
              <a:rPr lang="en-US" dirty="0">
                <a:ea typeface="Calibri" pitchFamily="34" charset="0"/>
              </a:rPr>
              <a:t>Support learning at </a:t>
            </a:r>
            <a:r>
              <a:rPr lang="en-US" dirty="0" smtClean="0">
                <a:ea typeface="Calibri" pitchFamily="34" charset="0"/>
              </a:rPr>
              <a:t>home</a:t>
            </a:r>
          </a:p>
          <a:p>
            <a:pPr>
              <a:defRPr/>
            </a:pPr>
            <a:r>
              <a:rPr lang="en-US" dirty="0" smtClean="0">
                <a:ea typeface="Calibri" pitchFamily="34" charset="0"/>
              </a:rPr>
              <a:t>Encourage </a:t>
            </a:r>
            <a:r>
              <a:rPr lang="en-US" dirty="0">
                <a:ea typeface="Calibri" pitchFamily="34" charset="0"/>
              </a:rPr>
              <a:t>parents to be part of decision </a:t>
            </a:r>
            <a:r>
              <a:rPr lang="en-US" dirty="0" smtClean="0">
                <a:ea typeface="Calibri" pitchFamily="34" charset="0"/>
              </a:rPr>
              <a:t>making</a:t>
            </a:r>
          </a:p>
          <a:p>
            <a:pPr>
              <a:defRPr/>
            </a:pPr>
            <a:r>
              <a:rPr lang="en-US" dirty="0" smtClean="0">
                <a:ea typeface="Calibri" pitchFamily="34" charset="0"/>
              </a:rPr>
              <a:t>Collaborate </a:t>
            </a:r>
            <a:r>
              <a:rPr lang="en-US" dirty="0">
                <a:ea typeface="Calibri" pitchFamily="34" charset="0"/>
              </a:rPr>
              <a:t>with the </a:t>
            </a:r>
            <a:r>
              <a:rPr lang="en-US" dirty="0" smtClean="0">
                <a:ea typeface="Calibri" pitchFamily="34" charset="0"/>
              </a:rPr>
              <a:t>community</a:t>
            </a:r>
            <a:endParaRPr lang="en-US" dirty="0">
              <a:ea typeface="Calibri" pitchFamily="34" charset="0"/>
            </a:endParaRPr>
          </a:p>
          <a:p>
            <a:pPr marL="0" indent="0">
              <a:buFont typeface="Calibri" pitchFamily="34" charset="0"/>
              <a:buNone/>
              <a:defRPr/>
            </a:pPr>
            <a:endParaRPr lang="en-US" dirty="0">
              <a:ea typeface="Calibri" pitchFamily="34" charset="0"/>
            </a:endParaRPr>
          </a:p>
          <a:p>
            <a:pPr>
              <a:defRPr/>
            </a:pPr>
            <a:endParaRPr lang="en-US" dirty="0" smtClean="0">
              <a:ea typeface="Calibri" pitchFamily="34" charset="0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>
              <a:lnSpc>
                <a:spcPts val="3600"/>
              </a:lnSpc>
            </a:pPr>
            <a:r>
              <a:rPr lang="en-US" altLang="en-US" sz="4000" dirty="0" smtClean="0">
                <a:ea typeface="Calibri" pitchFamily="34" charset="0"/>
              </a:rPr>
              <a:t>Types of Engagement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0725" y="5854473"/>
            <a:ext cx="746760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</a:rPr>
              <a:t>Epstein JL. </a:t>
            </a:r>
            <a:r>
              <a:rPr lang="en-US" sz="1100" i="1" dirty="0">
                <a:solidFill>
                  <a:srgbClr val="FFFFFF"/>
                </a:solidFill>
                <a:latin typeface="Calibri" pitchFamily="34" charset="0"/>
              </a:rPr>
              <a:t>School, Family, and Community Partnerships: Preparing Educators and Improving Schools Second Edition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</a:rPr>
              <a:t>. Boulder, CO: Westview Press; 2011.</a:t>
            </a: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05000"/>
            <a:ext cx="186892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65327"/>
      </p:ext>
    </p:extLst>
  </p:cSld>
  <p:clrMapOvr>
    <a:masterClrMapping/>
  </p:clrMapOvr>
  <p:transition advTm="2098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334000" cy="4191000"/>
          </a:xfrm>
        </p:spPr>
        <p:txBody>
          <a:bodyPr/>
          <a:lstStyle/>
          <a:p>
            <a:r>
              <a:rPr lang="en-US" dirty="0" smtClean="0"/>
              <a:t>Share this resource</a:t>
            </a:r>
          </a:p>
          <a:p>
            <a:r>
              <a:rPr lang="en-US" dirty="0" smtClean="0"/>
              <a:t>Review CDC’s strategy guide on parent engagement</a:t>
            </a:r>
          </a:p>
          <a:p>
            <a:r>
              <a:rPr lang="en-US" dirty="0" smtClean="0"/>
              <a:t>Consider how types of engagement can be implemented for HIV/STD prevention</a:t>
            </a:r>
          </a:p>
          <a:p>
            <a:r>
              <a:rPr lang="en-US" dirty="0" smtClean="0"/>
              <a:t>Seek out and tailor other parent engagement resources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916" y="1695031"/>
            <a:ext cx="2604027" cy="325797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44325"/>
      </p:ext>
    </p:extLst>
  </p:cSld>
  <p:clrMapOvr>
    <a:masterClrMapping/>
  </p:clrMapOvr>
  <p:transition advTm="4289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 New Resource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800600" cy="4191000"/>
          </a:xfrm>
        </p:spPr>
        <p:txBody>
          <a:bodyPr/>
          <a:lstStyle/>
          <a:p>
            <a:r>
              <a:rPr lang="en-US" dirty="0" smtClean="0"/>
              <a:t>Provides the rationale for promoting parent engagement in HIV/STD prevention</a:t>
            </a:r>
          </a:p>
          <a:p>
            <a:r>
              <a:rPr lang="en-US" dirty="0" smtClean="0"/>
              <a:t>Released August 2015</a:t>
            </a:r>
          </a:p>
          <a:p>
            <a:r>
              <a:rPr lang="en-US" dirty="0"/>
              <a:t>Available at: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www.cdc.gov/healthyyouth/protective/pdf/PE-HIV_prevention_rationale.pdf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36831-D861-4A6D-A4EE-DAC3786DC7A5}" type="slidenum">
              <a:rPr lang="en-US" smtClean="0">
                <a:solidFill>
                  <a:srgbClr val="FFFFFF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5120" y="1417395"/>
            <a:ext cx="3124200" cy="409941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477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83860"/>
      </p:ext>
    </p:extLst>
  </p:cSld>
  <p:clrMapOvr>
    <a:masterClrMapping/>
  </p:clrMapOvr>
  <p:transition advTm="192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was this document developed?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link between parent engagement in schools and academic success is fairly intuitive </a:t>
            </a:r>
          </a:p>
          <a:p>
            <a:r>
              <a:rPr lang="en-US" dirty="0" smtClean="0"/>
              <a:t>The rationale for promoting parent engagement in schools for HIV/STD prevention requires a bit more explanation</a:t>
            </a:r>
          </a:p>
          <a:p>
            <a:r>
              <a:rPr lang="en-US" dirty="0" smtClean="0"/>
              <a:t>Understanding this rationale can help guide the implementation of parent engagement activities that contribute to HIV/STD prevention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7506"/>
      </p:ext>
    </p:extLst>
  </p:cSld>
  <p:clrMapOvr>
    <a:masterClrMapping/>
  </p:clrMapOvr>
  <p:transition advTm="3914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4000" dirty="0" smtClean="0"/>
              <a:t>Parent Engagement in Schools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800" dirty="0" smtClean="0">
                <a:ea typeface="Calibri" pitchFamily="34" charset="0"/>
              </a:rPr>
              <a:t>…is </a:t>
            </a:r>
            <a:r>
              <a:rPr lang="en-US" altLang="en-US" sz="2800" dirty="0">
                <a:ea typeface="Calibri" pitchFamily="34" charset="0"/>
              </a:rPr>
              <a:t>defined as parents and school staff working together to support and improve the learning, development, and health of children and </a:t>
            </a:r>
            <a:r>
              <a:rPr lang="en-US" altLang="en-US" sz="2800" dirty="0" smtClean="0">
                <a:ea typeface="Calibri" pitchFamily="34" charset="0"/>
              </a:rPr>
              <a:t>adolescents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172745"/>
      </p:ext>
    </p:extLst>
  </p:cSld>
  <p:clrMapOvr>
    <a:masterClrMapping/>
  </p:clrMapOvr>
  <p:transition advTm="297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dirty="0" smtClean="0"/>
              <a:t>What do we mean by ‘parent’?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Those adults who serve as the primary caregivers of a child’s basic </a:t>
            </a:r>
            <a:r>
              <a:rPr lang="en-US" dirty="0" smtClean="0"/>
              <a:t>needs, which may include: </a:t>
            </a:r>
          </a:p>
          <a:p>
            <a:pPr lvl="1"/>
            <a:r>
              <a:rPr lang="en-US" sz="2400" b="1" dirty="0"/>
              <a:t>B</a:t>
            </a:r>
            <a:r>
              <a:rPr lang="en-US" sz="2400" b="1" dirty="0" smtClean="0"/>
              <a:t>iological </a:t>
            </a:r>
            <a:r>
              <a:rPr lang="en-US" sz="2400" b="1" dirty="0"/>
              <a:t>parents </a:t>
            </a:r>
            <a:endParaRPr lang="en-US" sz="2400" b="1" dirty="0" smtClean="0"/>
          </a:p>
          <a:p>
            <a:pPr lvl="1"/>
            <a:r>
              <a:rPr lang="en-US" sz="2400" b="1" dirty="0"/>
              <a:t>B</a:t>
            </a:r>
            <a:r>
              <a:rPr lang="en-US" sz="2400" b="1" dirty="0" smtClean="0"/>
              <a:t>iological </a:t>
            </a:r>
            <a:r>
              <a:rPr lang="en-US" sz="2400" b="1" dirty="0"/>
              <a:t>relatives such as grandparents, aunts, uncles, and </a:t>
            </a:r>
            <a:r>
              <a:rPr lang="en-US" sz="2400" b="1" dirty="0" smtClean="0"/>
              <a:t>siblings</a:t>
            </a:r>
          </a:p>
          <a:p>
            <a:pPr lvl="1"/>
            <a:r>
              <a:rPr lang="en-US" sz="2400" b="1" dirty="0"/>
              <a:t>N</a:t>
            </a:r>
            <a:r>
              <a:rPr lang="en-US" sz="2400" b="1" dirty="0" smtClean="0"/>
              <a:t>on-biologically </a:t>
            </a:r>
            <a:r>
              <a:rPr lang="en-US" sz="2400" b="1" dirty="0"/>
              <a:t>related adults such as adoptive, foster, or step </a:t>
            </a:r>
            <a:r>
              <a:rPr lang="en-US" sz="2400" b="1" dirty="0" smtClean="0"/>
              <a:t>parents</a:t>
            </a:r>
            <a:endParaRPr lang="en-US" sz="24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dirty="0">
                <a:hlinkClick r:id="rId5"/>
              </a:rPr>
              <a:t>http://www.cdc.gov/healthyyouth/adolescenthealth/parent_engagement.htm</a:t>
            </a:r>
            <a:endParaRPr lang="en-US" dirty="0">
              <a:solidFill>
                <a:srgbClr val="FFFFFF"/>
              </a:solidFill>
              <a:latin typeface="Arial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24682"/>
      </p:ext>
    </p:extLst>
  </p:cSld>
  <p:clrMapOvr>
    <a:masterClrMapping/>
  </p:clrMapOvr>
  <p:transition advTm="237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>
              <a:lnSpc>
                <a:spcPts val="3600"/>
              </a:lnSpc>
            </a:pPr>
            <a:r>
              <a:rPr lang="en-US" sz="4000" dirty="0" smtClean="0"/>
              <a:t>What do we mean by ‘parent engagement’?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191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Mutual </a:t>
            </a:r>
            <a:r>
              <a:rPr lang="en-US" sz="2800" dirty="0"/>
              <a:t>r</a:t>
            </a:r>
            <a:r>
              <a:rPr lang="en-US" sz="2800" dirty="0" smtClean="0"/>
              <a:t>elationship between…</a:t>
            </a:r>
          </a:p>
          <a:p>
            <a:pPr marL="0" indent="0">
              <a:buNone/>
            </a:pPr>
            <a:endParaRPr lang="en-US" sz="2800" b="0" dirty="0"/>
          </a:p>
          <a:p>
            <a:r>
              <a:rPr lang="en-US" sz="2800" dirty="0" smtClean="0"/>
              <a:t>Parents                  School staff</a:t>
            </a:r>
          </a:p>
          <a:p>
            <a:pPr marL="0" indent="0">
              <a:buNone/>
            </a:pPr>
            <a:endParaRPr lang="en-US" sz="2800" b="0" dirty="0" smtClean="0"/>
          </a:p>
          <a:p>
            <a:pPr marL="0" indent="0">
              <a:buNone/>
            </a:pPr>
            <a:r>
              <a:rPr lang="en-US" sz="2800" dirty="0" smtClean="0"/>
              <a:t>vs</a:t>
            </a:r>
            <a:r>
              <a:rPr lang="en-US" sz="2800" b="0" dirty="0" smtClean="0"/>
              <a:t>.</a:t>
            </a:r>
          </a:p>
          <a:p>
            <a:pPr marL="0" indent="0">
              <a:buNone/>
            </a:pPr>
            <a:endParaRPr lang="en-US" sz="2800" b="0" dirty="0" smtClean="0"/>
          </a:p>
          <a:p>
            <a:r>
              <a:rPr lang="en-US" sz="2800" dirty="0" smtClean="0"/>
              <a:t>Parents                Teens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438400" y="3048000"/>
            <a:ext cx="106680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362200" y="5105400"/>
            <a:ext cx="106680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838200" y="2743200"/>
            <a:ext cx="6019800" cy="6096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566567"/>
      </p:ext>
    </p:extLst>
  </p:cSld>
  <p:clrMapOvr>
    <a:masterClrMapping/>
  </p:clrMapOvr>
  <p:transition advTm="293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mean by ‘in schools’?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124200" cy="4191000"/>
          </a:xfrm>
        </p:spPr>
        <p:txBody>
          <a:bodyPr/>
          <a:lstStyle/>
          <a:p>
            <a:r>
              <a:rPr lang="en-US" dirty="0" smtClean="0"/>
              <a:t>Engagement may occur in the school building</a:t>
            </a:r>
          </a:p>
          <a:p>
            <a:r>
              <a:rPr lang="en-US" dirty="0" smtClean="0"/>
              <a:t>But may also happen in…</a:t>
            </a:r>
          </a:p>
          <a:p>
            <a:pPr lvl="1"/>
            <a:r>
              <a:rPr lang="en-US" dirty="0" smtClean="0"/>
              <a:t>Community-based organizations</a:t>
            </a:r>
          </a:p>
          <a:p>
            <a:pPr lvl="1"/>
            <a:r>
              <a:rPr lang="en-US" dirty="0" smtClean="0"/>
              <a:t>Online venues (e.g., Facebook, school websites)</a:t>
            </a:r>
          </a:p>
          <a:p>
            <a:pPr lvl="1"/>
            <a:r>
              <a:rPr lang="en-US" dirty="0" smtClean="0"/>
              <a:t>Home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C:\Users\vtc1\AppData\Local\Microsoft\Windows\Temporary Internet Files\Content.IE5\LGY4TLEJ\MC900382578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737519"/>
            <a:ext cx="3733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92548"/>
      </p:ext>
    </p:extLst>
  </p:cSld>
  <p:clrMapOvr>
    <a:masterClrMapping/>
  </p:clrMapOvr>
  <p:transition advTm="192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between parent engagement and HIV/STD prevention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09800"/>
            <a:ext cx="8665756" cy="22206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08946"/>
      </p:ext>
    </p:extLst>
  </p:cSld>
  <p:clrMapOvr>
    <a:masterClrMapping/>
  </p:clrMapOvr>
  <p:transition advTm="3177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between parent engagement and HIV/STD prevention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09800"/>
            <a:ext cx="8665756" cy="2220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43200" y="2667000"/>
            <a:ext cx="3505200" cy="7620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63794"/>
      </p:ext>
    </p:extLst>
  </p:cSld>
  <p:clrMapOvr>
    <a:masterClrMapping/>
  </p:clrMapOvr>
  <p:transition advTm="1086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"/>
</p:tagLst>
</file>

<file path=ppt/theme/theme1.xml><?xml version="1.0" encoding="utf-8"?>
<a:theme xmlns:a="http://schemas.openxmlformats.org/drawingml/2006/main" name="NCHHSTP_PPT_dark(">
  <a:themeElements>
    <a:clrScheme name="NCHHSTP Dark PPT Colors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00C6D7"/>
      </a:accent1>
      <a:accent2>
        <a:srgbClr val="6F2C3E"/>
      </a:accent2>
      <a:accent3>
        <a:srgbClr val="8E258D"/>
      </a:accent3>
      <a:accent4>
        <a:srgbClr val="AA272F"/>
      </a:accent4>
      <a:accent5>
        <a:srgbClr val="EC7A08"/>
      </a:accent5>
      <a:accent6>
        <a:srgbClr val="7F7F7F"/>
      </a:accent6>
      <a:hlink>
        <a:srgbClr val="FFC000"/>
      </a:hlink>
      <a:folHlink>
        <a:srgbClr val="002060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580</Words>
  <Application>Microsoft Office PowerPoint</Application>
  <PresentationFormat>On-screen Show (4:3)</PresentationFormat>
  <Paragraphs>101</Paragraphs>
  <Slides>17</Slides>
  <Notes>17</Notes>
  <HiddenSlides>0</HiddenSlides>
  <MMClips>17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Courier New</vt:lpstr>
      <vt:lpstr>Myriad Web Pro</vt:lpstr>
      <vt:lpstr>Wingdings</vt:lpstr>
      <vt:lpstr>NCHHSTP_PPT_dark(</vt:lpstr>
      <vt:lpstr>Promoting Parent Engagement in Schools to Prevent HIV/STDs among Teens</vt:lpstr>
      <vt:lpstr>A New Resource </vt:lpstr>
      <vt:lpstr>Why was this document developed?</vt:lpstr>
      <vt:lpstr>Parent Engagement in Schools</vt:lpstr>
      <vt:lpstr>What do we mean by ‘parent’?</vt:lpstr>
      <vt:lpstr>What do we mean by ‘parent engagement’?</vt:lpstr>
      <vt:lpstr>What do we mean by ‘in schools’? </vt:lpstr>
      <vt:lpstr>Links between parent engagement and HIV/STD prevention</vt:lpstr>
      <vt:lpstr>Links between parent engagement and HIV/STD prevention</vt:lpstr>
      <vt:lpstr>What parental factors can be addressed?</vt:lpstr>
      <vt:lpstr>Schools can help parents</vt:lpstr>
      <vt:lpstr>Links between parent engagement and HIV/STD prevention</vt:lpstr>
      <vt:lpstr>What school factors can be addressed? </vt:lpstr>
      <vt:lpstr>Parents can help schools </vt:lpstr>
      <vt:lpstr>The Ultimate Goal</vt:lpstr>
      <vt:lpstr>Types of Engagement</vt:lpstr>
      <vt:lpstr>What next? </vt:lpstr>
    </vt:vector>
  </TitlesOfParts>
  <Company>Centers for Disease Control and Prevention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</dc:title>
  <dc:creator>Riley Steiner</dc:creator>
  <cp:lastModifiedBy>Pope, Danielle</cp:lastModifiedBy>
  <cp:revision>89</cp:revision>
  <cp:lastPrinted>2015-09-25T18:59:28Z</cp:lastPrinted>
  <dcterms:created xsi:type="dcterms:W3CDTF">2015-01-05T17:42:36Z</dcterms:created>
  <dcterms:modified xsi:type="dcterms:W3CDTF">2016-04-04T18:29:45Z</dcterms:modified>
</cp:coreProperties>
</file>