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4"/>
  </p:sldMasterIdLst>
  <p:notesMasterIdLst>
    <p:notesMasterId r:id="rId24"/>
  </p:notesMasterIdLst>
  <p:handoutMasterIdLst>
    <p:handoutMasterId r:id="rId25"/>
  </p:handoutMasterIdLst>
  <p:sldIdLst>
    <p:sldId id="1865" r:id="rId5"/>
    <p:sldId id="1880" r:id="rId6"/>
    <p:sldId id="1887" r:id="rId7"/>
    <p:sldId id="1888" r:id="rId8"/>
    <p:sldId id="1877" r:id="rId9"/>
    <p:sldId id="1873" r:id="rId10"/>
    <p:sldId id="637" r:id="rId11"/>
    <p:sldId id="260" r:id="rId12"/>
    <p:sldId id="271" r:id="rId13"/>
    <p:sldId id="1879" r:id="rId14"/>
    <p:sldId id="1884" r:id="rId15"/>
    <p:sldId id="273" r:id="rId16"/>
    <p:sldId id="278" r:id="rId17"/>
    <p:sldId id="539" r:id="rId18"/>
    <p:sldId id="1886" r:id="rId19"/>
    <p:sldId id="1885" r:id="rId20"/>
    <p:sldId id="1889" r:id="rId21"/>
    <p:sldId id="411" r:id="rId22"/>
    <p:sldId id="535" r:id="rId23"/>
  </p:sldIdLst>
  <p:sldSz cx="12192000" cy="6858000"/>
  <p:notesSz cx="7077075" cy="9363075"/>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Set 1" id="{1CA46CF7-019E-4A07-AEE4-E178E9B912FC}">
          <p14:sldIdLst>
            <p14:sldId id="1865"/>
            <p14:sldId id="1880"/>
            <p14:sldId id="1887"/>
            <p14:sldId id="1888"/>
            <p14:sldId id="1877"/>
            <p14:sldId id="1873"/>
            <p14:sldId id="637"/>
            <p14:sldId id="260"/>
            <p14:sldId id="271"/>
            <p14:sldId id="1879"/>
            <p14:sldId id="1884"/>
            <p14:sldId id="273"/>
            <p14:sldId id="278"/>
            <p14:sldId id="539"/>
            <p14:sldId id="1886"/>
            <p14:sldId id="1885"/>
            <p14:sldId id="1889"/>
            <p14:sldId id="411"/>
            <p14:sldId id="535"/>
          </p14:sldIdLst>
        </p14:section>
      </p14:sectionLst>
    </p:ext>
    <p:ext uri="{EFAFB233-063F-42B5-8137-9DF3F51BA10A}">
      <p15:sldGuideLst xmlns:p15="http://schemas.microsoft.com/office/powerpoint/2012/main">
        <p15:guide id="1" orient="horz" pos="2184" userDrawn="1">
          <p15:clr>
            <a:srgbClr val="A4A3A4"/>
          </p15:clr>
        </p15:guide>
        <p15:guide id="2" pos="552" userDrawn="1">
          <p15:clr>
            <a:srgbClr val="A4A3A4"/>
          </p15:clr>
        </p15:guide>
        <p15:guide id="3" pos="7200" userDrawn="1">
          <p15:clr>
            <a:srgbClr val="A4A3A4"/>
          </p15:clr>
        </p15:guide>
        <p15:guide id="4"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625"/>
    <a:srgbClr val="007788"/>
    <a:srgbClr val="297C2A"/>
    <a:srgbClr val="FE4387"/>
    <a:srgbClr val="F69000"/>
    <a:srgbClr val="01C2D1"/>
    <a:srgbClr val="D6D734"/>
    <a:srgbClr val="005C68"/>
    <a:srgbClr val="3B2E58"/>
    <a:srgbClr val="6B29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53" autoAdjust="0"/>
    <p:restoredTop sz="94641" autoAdjust="0"/>
  </p:normalViewPr>
  <p:slideViewPr>
    <p:cSldViewPr snapToGrid="0">
      <p:cViewPr varScale="1">
        <p:scale>
          <a:sx n="62" d="100"/>
          <a:sy n="62" d="100"/>
        </p:scale>
        <p:origin x="68" y="120"/>
      </p:cViewPr>
      <p:guideLst>
        <p:guide orient="horz" pos="2184"/>
        <p:guide pos="552"/>
        <p:guide pos="7200"/>
        <p:guide pos="4368"/>
      </p:guideLst>
    </p:cSldViewPr>
  </p:slideViewPr>
  <p:outlineViewPr>
    <p:cViewPr>
      <p:scale>
        <a:sx n="33" d="100"/>
        <a:sy n="33" d="100"/>
      </p:scale>
      <p:origin x="0" y="-2448"/>
    </p:cViewPr>
  </p:outlineViewPr>
  <p:notesTextViewPr>
    <p:cViewPr>
      <p:scale>
        <a:sx n="1" d="1"/>
        <a:sy n="1" d="1"/>
      </p:scale>
      <p:origin x="0" y="0"/>
    </p:cViewPr>
  </p:notesTextViewPr>
  <p:sorterViewPr>
    <p:cViewPr>
      <p:scale>
        <a:sx n="86" d="100"/>
        <a:sy n="86" d="100"/>
      </p:scale>
      <p:origin x="0" y="-7096"/>
    </p:cViewPr>
  </p:sorterViewPr>
  <p:notesViewPr>
    <p:cSldViewPr snapToGrid="0">
      <p:cViewPr varScale="1">
        <p:scale>
          <a:sx n="48" d="100"/>
          <a:sy n="48" d="100"/>
        </p:scale>
        <p:origin x="2684" y="3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0E63EFB-A45E-45D2-917C-2262C9B2BC02}"/>
              </a:ext>
            </a:extLst>
          </p:cNvPr>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dirty="0"/>
          </a:p>
        </p:txBody>
      </p:sp>
      <p:sp>
        <p:nvSpPr>
          <p:cNvPr id="3" name="Date Placeholder 2">
            <a:extLst>
              <a:ext uri="{FF2B5EF4-FFF2-40B4-BE49-F238E27FC236}">
                <a16:creationId xmlns:a16="http://schemas.microsoft.com/office/drawing/2014/main" id="{277B3576-EAA7-4886-8787-F094B8D8EE25}"/>
              </a:ext>
            </a:extLst>
          </p:cNvPr>
          <p:cNvSpPr>
            <a:spLocks noGrp="1"/>
          </p:cNvSpPr>
          <p:nvPr>
            <p:ph type="dt" sz="quarter" idx="1"/>
          </p:nvPr>
        </p:nvSpPr>
        <p:spPr>
          <a:xfrm>
            <a:off x="4008705" y="0"/>
            <a:ext cx="3066733" cy="469780"/>
          </a:xfrm>
          <a:prstGeom prst="rect">
            <a:avLst/>
          </a:prstGeom>
        </p:spPr>
        <p:txBody>
          <a:bodyPr vert="horz" lIns="93936" tIns="46968" rIns="93936" bIns="46968" rtlCol="0"/>
          <a:lstStyle>
            <a:lvl1pPr algn="r">
              <a:defRPr sz="1200"/>
            </a:lvl1pPr>
          </a:lstStyle>
          <a:p>
            <a:fld id="{78E40A2C-D4F8-447C-8646-65B623846323}" type="datetimeFigureOut">
              <a:rPr lang="en-US" smtClean="0"/>
              <a:t>3/27/2023</a:t>
            </a:fld>
            <a:endParaRPr lang="en-US" dirty="0"/>
          </a:p>
        </p:txBody>
      </p:sp>
      <p:sp>
        <p:nvSpPr>
          <p:cNvPr id="4" name="Footer Placeholder 3">
            <a:extLst>
              <a:ext uri="{FF2B5EF4-FFF2-40B4-BE49-F238E27FC236}">
                <a16:creationId xmlns:a16="http://schemas.microsoft.com/office/drawing/2014/main" id="{92269D18-8FB0-418D-B70C-328BCC812579}"/>
              </a:ext>
            </a:extLst>
          </p:cNvPr>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DE3EAB1-782C-4544-A059-833371A45B2B}"/>
              </a:ext>
            </a:extLst>
          </p:cNvPr>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E0CE8B11-E9E4-46BC-B69D-DFCBD15173AE}" type="slidenum">
              <a:rPr lang="en-US" smtClean="0"/>
              <a:t>‹#›</a:t>
            </a:fld>
            <a:endParaRPr lang="en-US" dirty="0"/>
          </a:p>
        </p:txBody>
      </p:sp>
    </p:spTree>
    <p:extLst>
      <p:ext uri="{BB962C8B-B14F-4D97-AF65-F5344CB8AC3E}">
        <p14:creationId xmlns:p14="http://schemas.microsoft.com/office/powerpoint/2010/main" val="3203814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D9F622F8-1824-4338-8C3C-5529D3BDEF4A}"/>
              </a:ext>
            </a:extLst>
          </p:cNvPr>
          <p:cNvSpPr>
            <a:spLocks noGrp="1" noChangeArrowheads="1"/>
          </p:cNvSpPr>
          <p:nvPr>
            <p:ph type="hdr" sz="quarter"/>
          </p:nvPr>
        </p:nvSpPr>
        <p:spPr bwMode="auto">
          <a:xfrm>
            <a:off x="0" y="0"/>
            <a:ext cx="3066733" cy="46815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lvl1pPr>
              <a:defRPr sz="1200" smtClean="0">
                <a:latin typeface="Arial" charset="0"/>
              </a:defRPr>
            </a:lvl1pPr>
          </a:lstStyle>
          <a:p>
            <a:pPr>
              <a:defRPr/>
            </a:pPr>
            <a:endParaRPr lang="en-US" dirty="0"/>
          </a:p>
        </p:txBody>
      </p:sp>
      <p:sp>
        <p:nvSpPr>
          <p:cNvPr id="30723" name="Rectangle 3">
            <a:extLst>
              <a:ext uri="{FF2B5EF4-FFF2-40B4-BE49-F238E27FC236}">
                <a16:creationId xmlns:a16="http://schemas.microsoft.com/office/drawing/2014/main" id="{618DDD53-BB38-4118-BC75-9CE27D49C550}"/>
              </a:ext>
            </a:extLst>
          </p:cNvPr>
          <p:cNvSpPr>
            <a:spLocks noGrp="1" noChangeArrowheads="1"/>
          </p:cNvSpPr>
          <p:nvPr>
            <p:ph type="dt" idx="1"/>
          </p:nvPr>
        </p:nvSpPr>
        <p:spPr bwMode="auto">
          <a:xfrm>
            <a:off x="4008705" y="0"/>
            <a:ext cx="3066733" cy="46815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lvl1pPr algn="r">
              <a:defRPr sz="1200" smtClean="0">
                <a:latin typeface="Arial" charset="0"/>
              </a:defRPr>
            </a:lvl1pPr>
          </a:lstStyle>
          <a:p>
            <a:pPr>
              <a:defRPr/>
            </a:pPr>
            <a:endParaRPr lang="en-US" dirty="0"/>
          </a:p>
        </p:txBody>
      </p:sp>
      <p:sp>
        <p:nvSpPr>
          <p:cNvPr id="14340" name="Rectangle 4">
            <a:extLst>
              <a:ext uri="{FF2B5EF4-FFF2-40B4-BE49-F238E27FC236}">
                <a16:creationId xmlns:a16="http://schemas.microsoft.com/office/drawing/2014/main" id="{6C03B6F7-B1AE-4118-ABA2-FFEC9B8F0E9C}"/>
              </a:ext>
            </a:extLst>
          </p:cNvPr>
          <p:cNvSpPr>
            <a:spLocks noGrp="1" noRot="1" noChangeAspect="1" noChangeArrowheads="1" noTextEdit="1"/>
          </p:cNvSpPr>
          <p:nvPr>
            <p:ph type="sldImg" idx="2"/>
          </p:nvPr>
        </p:nvSpPr>
        <p:spPr bwMode="auto">
          <a:xfrm>
            <a:off x="417513" y="701675"/>
            <a:ext cx="6242050" cy="3511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5" name="Rectangle 5">
            <a:extLst>
              <a:ext uri="{FF2B5EF4-FFF2-40B4-BE49-F238E27FC236}">
                <a16:creationId xmlns:a16="http://schemas.microsoft.com/office/drawing/2014/main" id="{646F5356-BDE8-43C1-9587-85323D02B191}"/>
              </a:ext>
            </a:extLst>
          </p:cNvPr>
          <p:cNvSpPr>
            <a:spLocks noGrp="1" noChangeArrowheads="1"/>
          </p:cNvSpPr>
          <p:nvPr>
            <p:ph type="body" sz="quarter" idx="3"/>
          </p:nvPr>
        </p:nvSpPr>
        <p:spPr bwMode="auto">
          <a:xfrm>
            <a:off x="707708" y="4447461"/>
            <a:ext cx="5661660" cy="421338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26" name="Rectangle 6">
            <a:extLst>
              <a:ext uri="{FF2B5EF4-FFF2-40B4-BE49-F238E27FC236}">
                <a16:creationId xmlns:a16="http://schemas.microsoft.com/office/drawing/2014/main" id="{89912C35-11A9-4DA7-8476-F1823F658CAA}"/>
              </a:ext>
            </a:extLst>
          </p:cNvPr>
          <p:cNvSpPr>
            <a:spLocks noGrp="1" noChangeArrowheads="1"/>
          </p:cNvSpPr>
          <p:nvPr>
            <p:ph type="ftr" sz="quarter" idx="4"/>
          </p:nvPr>
        </p:nvSpPr>
        <p:spPr bwMode="auto">
          <a:xfrm>
            <a:off x="0" y="8893296"/>
            <a:ext cx="3066733" cy="468154"/>
          </a:xfrm>
          <a:prstGeom prst="rect">
            <a:avLst/>
          </a:prstGeom>
          <a:noFill/>
          <a:ln w="9525">
            <a:noFill/>
            <a:miter lim="800000"/>
            <a:headEnd/>
            <a:tailEnd/>
          </a:ln>
          <a:effectLst/>
        </p:spPr>
        <p:txBody>
          <a:bodyPr vert="horz" wrap="square" lIns="93936" tIns="46968" rIns="93936" bIns="46968" numCol="1" anchor="b" anchorCtr="0" compatLnSpc="1">
            <a:prstTxWarp prst="textNoShape">
              <a:avLst/>
            </a:prstTxWarp>
          </a:bodyPr>
          <a:lstStyle>
            <a:lvl1pPr>
              <a:defRPr sz="1200" smtClean="0">
                <a:latin typeface="Arial" charset="0"/>
              </a:defRPr>
            </a:lvl1pPr>
          </a:lstStyle>
          <a:p>
            <a:pPr>
              <a:defRPr/>
            </a:pPr>
            <a:endParaRPr lang="en-US" dirty="0"/>
          </a:p>
        </p:txBody>
      </p:sp>
      <p:sp>
        <p:nvSpPr>
          <p:cNvPr id="30727" name="Rectangle 7">
            <a:extLst>
              <a:ext uri="{FF2B5EF4-FFF2-40B4-BE49-F238E27FC236}">
                <a16:creationId xmlns:a16="http://schemas.microsoft.com/office/drawing/2014/main" id="{7180ED79-CEC3-4FB9-B511-8597B20A0C10}"/>
              </a:ext>
            </a:extLst>
          </p:cNvPr>
          <p:cNvSpPr>
            <a:spLocks noGrp="1" noChangeArrowheads="1"/>
          </p:cNvSpPr>
          <p:nvPr>
            <p:ph type="sldNum" sz="quarter" idx="5"/>
          </p:nvPr>
        </p:nvSpPr>
        <p:spPr bwMode="auto">
          <a:xfrm>
            <a:off x="4008705" y="8893296"/>
            <a:ext cx="3066733" cy="468154"/>
          </a:xfrm>
          <a:prstGeom prst="rect">
            <a:avLst/>
          </a:prstGeom>
          <a:noFill/>
          <a:ln w="9525">
            <a:noFill/>
            <a:miter lim="800000"/>
            <a:headEnd/>
            <a:tailEnd/>
          </a:ln>
          <a:effectLst/>
        </p:spPr>
        <p:txBody>
          <a:bodyPr vert="horz" wrap="square" lIns="93936" tIns="46968" rIns="93936" bIns="46968" numCol="1" anchor="b" anchorCtr="0" compatLnSpc="1">
            <a:prstTxWarp prst="textNoShape">
              <a:avLst/>
            </a:prstTxWarp>
          </a:bodyPr>
          <a:lstStyle>
            <a:lvl1pPr algn="r">
              <a:defRPr sz="1200"/>
            </a:lvl1pPr>
          </a:lstStyle>
          <a:p>
            <a:fld id="{6DEB7EE2-04A2-4FB2-9625-C9C73AC4D32F}" type="slidenum">
              <a:rPr lang="en-US" altLang="en-US"/>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FA4671F7-4D2C-4B1E-AED7-24676BE8B49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63233" indent="-293551" eaLnBrk="0" hangingPunct="0">
              <a:defRPr>
                <a:solidFill>
                  <a:schemeClr val="tx1"/>
                </a:solidFill>
                <a:latin typeface="Arial" panose="020B0604020202020204" pitchFamily="34" charset="0"/>
              </a:defRPr>
            </a:lvl2pPr>
            <a:lvl3pPr marL="1174204" indent="-234841" eaLnBrk="0" hangingPunct="0">
              <a:defRPr>
                <a:solidFill>
                  <a:schemeClr val="tx1"/>
                </a:solidFill>
                <a:latin typeface="Arial" panose="020B0604020202020204" pitchFamily="34" charset="0"/>
              </a:defRPr>
            </a:lvl3pPr>
            <a:lvl4pPr marL="1643885" indent="-234841" eaLnBrk="0" hangingPunct="0">
              <a:defRPr>
                <a:solidFill>
                  <a:schemeClr val="tx1"/>
                </a:solidFill>
                <a:latin typeface="Arial" panose="020B0604020202020204" pitchFamily="34" charset="0"/>
              </a:defRPr>
            </a:lvl4pPr>
            <a:lvl5pPr marL="2113567" indent="-234841" eaLnBrk="0" hangingPunct="0">
              <a:defRPr>
                <a:solidFill>
                  <a:schemeClr val="tx1"/>
                </a:solidFill>
                <a:latin typeface="Arial" panose="020B0604020202020204" pitchFamily="34" charset="0"/>
              </a:defRPr>
            </a:lvl5pPr>
            <a:lvl6pPr marL="2583249" indent="-234841" eaLnBrk="0" fontAlgn="base" hangingPunct="0">
              <a:spcBef>
                <a:spcPct val="0"/>
              </a:spcBef>
              <a:spcAft>
                <a:spcPct val="0"/>
              </a:spcAft>
              <a:defRPr>
                <a:solidFill>
                  <a:schemeClr val="tx1"/>
                </a:solidFill>
                <a:latin typeface="Arial" panose="020B0604020202020204" pitchFamily="34" charset="0"/>
              </a:defRPr>
            </a:lvl6pPr>
            <a:lvl7pPr marL="3052930" indent="-234841" eaLnBrk="0" fontAlgn="base" hangingPunct="0">
              <a:spcBef>
                <a:spcPct val="0"/>
              </a:spcBef>
              <a:spcAft>
                <a:spcPct val="0"/>
              </a:spcAft>
              <a:defRPr>
                <a:solidFill>
                  <a:schemeClr val="tx1"/>
                </a:solidFill>
                <a:latin typeface="Arial" panose="020B0604020202020204" pitchFamily="34" charset="0"/>
              </a:defRPr>
            </a:lvl7pPr>
            <a:lvl8pPr marL="3522612" indent="-234841" eaLnBrk="0" fontAlgn="base" hangingPunct="0">
              <a:spcBef>
                <a:spcPct val="0"/>
              </a:spcBef>
              <a:spcAft>
                <a:spcPct val="0"/>
              </a:spcAft>
              <a:defRPr>
                <a:solidFill>
                  <a:schemeClr val="tx1"/>
                </a:solidFill>
                <a:latin typeface="Arial" panose="020B0604020202020204" pitchFamily="34" charset="0"/>
              </a:defRPr>
            </a:lvl8pPr>
            <a:lvl9pPr marL="3992293" indent="-234841"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7842D7-C728-4EBD-982B-B8BE79E4DBBE}" type="slidenum">
              <a:rPr lang="en-US" altLang="en-US"/>
              <a:pPr eaLnBrk="1" hangingPunct="1"/>
              <a:t>1</a:t>
            </a:fld>
            <a:endParaRPr lang="en-US" altLang="en-US" dirty="0"/>
          </a:p>
        </p:txBody>
      </p:sp>
      <p:sp>
        <p:nvSpPr>
          <p:cNvPr id="15363" name="Rectangle 2">
            <a:extLst>
              <a:ext uri="{FF2B5EF4-FFF2-40B4-BE49-F238E27FC236}">
                <a16:creationId xmlns:a16="http://schemas.microsoft.com/office/drawing/2014/main" id="{D8E83BD0-7AE4-4323-9047-FC368929C520}"/>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FDECF5EC-C5EC-4723-8F4F-A75A20018F6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19335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EB7EE2-04A2-4FB2-9625-C9C73AC4D32F}" type="slidenum">
              <a:rPr lang="en-US" altLang="en-US" smtClean="0"/>
              <a:pPr/>
              <a:t>10</a:t>
            </a:fld>
            <a:endParaRPr lang="en-US" altLang="en-US" dirty="0"/>
          </a:p>
        </p:txBody>
      </p:sp>
    </p:spTree>
    <p:extLst>
      <p:ext uri="{BB962C8B-B14F-4D97-AF65-F5344CB8AC3E}">
        <p14:creationId xmlns:p14="http://schemas.microsoft.com/office/powerpoint/2010/main" val="449488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335277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p:bg>
      <p:bgPr>
        <a:solidFill>
          <a:schemeClr val="accent1"/>
        </a:solidFill>
        <a:effectLst/>
      </p:bgPr>
    </p:bg>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FA415FA-D077-4CB7-8CBC-8F39C7C51748}"/>
              </a:ext>
            </a:extLst>
          </p:cNvPr>
          <p:cNvSpPr>
            <a:spLocks noGrp="1"/>
          </p:cNvSpPr>
          <p:nvPr>
            <p:ph type="title" hasCustomPrompt="1"/>
          </p:nvPr>
        </p:nvSpPr>
        <p:spPr>
          <a:xfrm>
            <a:off x="3840480" y="2770632"/>
            <a:ext cx="7443216" cy="1325563"/>
          </a:xfrm>
        </p:spPr>
        <p:txBody>
          <a:bodyPr anchor="ctr">
            <a:normAutofit/>
          </a:bodyPr>
          <a:lstStyle>
            <a:lvl1pPr algn="ctr">
              <a:defRPr sz="4800" b="1"/>
            </a:lvl1pPr>
          </a:lstStyle>
          <a:p>
            <a:r>
              <a:rPr lang="en-US" dirty="0"/>
              <a:t>Click to add title</a:t>
            </a:r>
          </a:p>
        </p:txBody>
      </p:sp>
      <p:pic>
        <p:nvPicPr>
          <p:cNvPr id="2" name="Graphic 1">
            <a:extLst>
              <a:ext uri="{FF2B5EF4-FFF2-40B4-BE49-F238E27FC236}">
                <a16:creationId xmlns:a16="http://schemas.microsoft.com/office/drawing/2014/main" id="{4484D66F-7657-44F5-BAE9-F676B76CBA7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0"/>
            <a:ext cx="3800475" cy="6858000"/>
          </a:xfrm>
          <a:prstGeom prst="rect">
            <a:avLst/>
          </a:prstGeom>
        </p:spPr>
      </p:pic>
    </p:spTree>
    <p:extLst>
      <p:ext uri="{BB962C8B-B14F-4D97-AF65-F5344CB8AC3E}">
        <p14:creationId xmlns:p14="http://schemas.microsoft.com/office/powerpoint/2010/main" val="2950308505"/>
      </p:ext>
    </p:extLst>
  </p:cSld>
  <p:clrMapOvr>
    <a:masterClrMapping/>
  </p:clrMapOvr>
  <p:extLst>
    <p:ext uri="{DCECCB84-F9BA-43D5-87BE-67443E8EF086}">
      <p15:sldGuideLst xmlns:p15="http://schemas.microsoft.com/office/powerpoint/2012/main">
        <p15:guide id="1" pos="280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ottom Pattern Black">
    <p:bg>
      <p:bgPr>
        <a:solidFill>
          <a:schemeClr val="accent1"/>
        </a:solidFill>
        <a:effectLst/>
      </p:bgPr>
    </p:bg>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1EEF53A4-35A6-4E43-B220-67DA381C5910}"/>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sp>
        <p:nvSpPr>
          <p:cNvPr id="5" name="Title 1">
            <a:extLst>
              <a:ext uri="{FF2B5EF4-FFF2-40B4-BE49-F238E27FC236}">
                <a16:creationId xmlns:a16="http://schemas.microsoft.com/office/drawing/2014/main" id="{07724906-4405-47F4-B533-7291B003B0A2}"/>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tx1"/>
                </a:solidFill>
                <a:effectLst/>
                <a:latin typeface="+mn-lt"/>
                <a:ea typeface="+mn-ea"/>
                <a:cs typeface="Segoe UI" pitchFamily="34" charset="0"/>
              </a:defRPr>
            </a:lvl1pPr>
          </a:lstStyle>
          <a:p>
            <a:r>
              <a:rPr lang="en-US" dirty="0"/>
              <a:t>Insert Text Here</a:t>
            </a:r>
          </a:p>
        </p:txBody>
      </p:sp>
      <p:pic>
        <p:nvPicPr>
          <p:cNvPr id="6" name="Graphic 5" hidden="1">
            <a:extLst>
              <a:ext uri="{FF2B5EF4-FFF2-40B4-BE49-F238E27FC236}">
                <a16:creationId xmlns:a16="http://schemas.microsoft.com/office/drawing/2014/main" id="{1979441F-BDF5-41C8-933A-7E284F67033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5852905"/>
            <a:ext cx="12192000" cy="857250"/>
          </a:xfrm>
          <a:prstGeom prst="rect">
            <a:avLst/>
          </a:prstGeom>
        </p:spPr>
      </p:pic>
      <p:pic>
        <p:nvPicPr>
          <p:cNvPr id="2" name="Graphic 1">
            <a:extLst>
              <a:ext uri="{FF2B5EF4-FFF2-40B4-BE49-F238E27FC236}">
                <a16:creationId xmlns:a16="http://schemas.microsoft.com/office/drawing/2014/main" id="{E4C7544D-BD57-4504-AC5A-951E353C248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5833855"/>
            <a:ext cx="12192000" cy="876300"/>
          </a:xfrm>
          <a:prstGeom prst="rect">
            <a:avLst/>
          </a:prstGeom>
        </p:spPr>
      </p:pic>
    </p:spTree>
    <p:extLst>
      <p:ext uri="{BB962C8B-B14F-4D97-AF65-F5344CB8AC3E}">
        <p14:creationId xmlns:p14="http://schemas.microsoft.com/office/powerpoint/2010/main" val="241878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ttom Pattern White">
    <p:bg>
      <p:bgPr>
        <a:solidFill>
          <a:schemeClr val="accent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BC00585D-E155-409A-899A-29BDF4E57FD3}"/>
              </a:ext>
            </a:extLst>
          </p:cNvPr>
          <p:cNvSpPr>
            <a:spLocks noGrp="1"/>
          </p:cNvSpPr>
          <p:nvPr>
            <p:ph type="title" hasCustomPrompt="1"/>
          </p:nvPr>
        </p:nvSpPr>
        <p:spPr>
          <a:xfrm>
            <a:off x="762000" y="716577"/>
            <a:ext cx="10668000" cy="615553"/>
          </a:xfrm>
          <a:noFill/>
        </p:spPr>
        <p:txBody>
          <a:bodyPr wrap="square" lIns="0" tIns="0" rIns="0" bIns="0" anchor="b" anchorCtr="0">
            <a:spAutoFit/>
          </a:bodyPr>
          <a:lstStyle>
            <a:lvl1pPr algn="l" defTabSz="932742" rtl="0" eaLnBrk="1" latinLnBrk="0" hangingPunct="1">
              <a:lnSpc>
                <a:spcPct val="100000"/>
              </a:lnSpc>
              <a:spcBef>
                <a:spcPct val="0"/>
              </a:spcBef>
              <a:buNone/>
              <a:defRPr lang="en-US" sz="4000" b="1" i="0" kern="1200" cap="none" spc="-50" baseline="0" dirty="0">
                <a:ln w="3175">
                  <a:noFill/>
                </a:ln>
                <a:solidFill>
                  <a:schemeClr val="accent3"/>
                </a:solidFill>
                <a:effectLst/>
                <a:latin typeface="+mj-lt"/>
                <a:ea typeface="+mn-ea"/>
                <a:cs typeface="Segoe UI" pitchFamily="34" charset="0"/>
              </a:defRPr>
            </a:lvl1pPr>
          </a:lstStyle>
          <a:p>
            <a:r>
              <a:rPr lang="en-US" dirty="0"/>
              <a:t>Insert text here</a:t>
            </a:r>
          </a:p>
        </p:txBody>
      </p:sp>
      <p:sp>
        <p:nvSpPr>
          <p:cNvPr id="5" name="Text Placeholder 4">
            <a:extLst>
              <a:ext uri="{FF2B5EF4-FFF2-40B4-BE49-F238E27FC236}">
                <a16:creationId xmlns:a16="http://schemas.microsoft.com/office/drawing/2014/main" id="{2D944D9B-AA15-4DB5-AE58-0FA514F6FE87}"/>
              </a:ext>
            </a:extLst>
          </p:cNvPr>
          <p:cNvSpPr>
            <a:spLocks noGrp="1"/>
          </p:cNvSpPr>
          <p:nvPr>
            <p:ph type="body" sz="quarter" idx="13" hasCustomPrompt="1"/>
          </p:nvPr>
        </p:nvSpPr>
        <p:spPr>
          <a:xfrm>
            <a:off x="762000" y="1790699"/>
            <a:ext cx="10668000" cy="685800"/>
          </a:xfrm>
          <a:prstGeom prst="rect">
            <a:avLst/>
          </a:prstGeom>
          <a:noFill/>
        </p:spPr>
        <p:txBody>
          <a:bodyPr wrap="square" lIns="0" tIns="0" rIns="0" bIns="0">
            <a:noAutofit/>
          </a:bodyPr>
          <a:lstStyle>
            <a:lvl1pPr marL="0" indent="0" algn="l">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pic>
        <p:nvPicPr>
          <p:cNvPr id="12" name="Graphic 11">
            <a:extLst>
              <a:ext uri="{FF2B5EF4-FFF2-40B4-BE49-F238E27FC236}">
                <a16:creationId xmlns:a16="http://schemas.microsoft.com/office/drawing/2014/main" id="{9066358F-3531-4B96-B041-02BD184014A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5833855"/>
            <a:ext cx="12192000" cy="876300"/>
          </a:xfrm>
          <a:prstGeom prst="rect">
            <a:avLst/>
          </a:prstGeom>
        </p:spPr>
      </p:pic>
    </p:spTree>
    <p:extLst>
      <p:ext uri="{BB962C8B-B14F-4D97-AF65-F5344CB8AC3E}">
        <p14:creationId xmlns:p14="http://schemas.microsoft.com/office/powerpoint/2010/main" val="1644204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mart Art">
    <p:bg>
      <p:bgPr>
        <a:solidFill>
          <a:schemeClr val="accent2"/>
        </a:solidFill>
        <a:effectLst/>
      </p:bgPr>
    </p:bg>
    <p:spTree>
      <p:nvGrpSpPr>
        <p:cNvPr id="1" name=""/>
        <p:cNvGrpSpPr/>
        <p:nvPr/>
      </p:nvGrpSpPr>
      <p:grpSpPr>
        <a:xfrm>
          <a:off x="0" y="0"/>
          <a:ext cx="0" cy="0"/>
          <a:chOff x="0" y="0"/>
          <a:chExt cx="0" cy="0"/>
        </a:xfrm>
      </p:grpSpPr>
      <p:sp>
        <p:nvSpPr>
          <p:cNvPr id="19" name="Text Placeholder 4">
            <a:extLst>
              <a:ext uri="{FF2B5EF4-FFF2-40B4-BE49-F238E27FC236}">
                <a16:creationId xmlns:a16="http://schemas.microsoft.com/office/drawing/2014/main" id="{3E65ED86-A26C-479A-8393-0BFDCBCD43F2}"/>
              </a:ext>
            </a:extLst>
          </p:cNvPr>
          <p:cNvSpPr>
            <a:spLocks noGrp="1"/>
          </p:cNvSpPr>
          <p:nvPr>
            <p:ph type="body" sz="quarter" idx="13" hasCustomPrompt="1"/>
          </p:nvPr>
        </p:nvSpPr>
        <p:spPr>
          <a:xfrm>
            <a:off x="762000" y="1783952"/>
            <a:ext cx="10668000" cy="1111648"/>
          </a:xfrm>
          <a:prstGeom prst="rect">
            <a:avLst/>
          </a:prstGeom>
          <a:noFill/>
        </p:spPr>
        <p:txBody>
          <a:bodyPr wrap="square" lIns="0" tIns="0" rIns="0" bIns="0">
            <a:noAutofit/>
          </a:bodyPr>
          <a:lstStyle>
            <a:lvl1pPr marL="0" indent="0" algn="l">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sp>
        <p:nvSpPr>
          <p:cNvPr id="2" name="Title 1">
            <a:extLst>
              <a:ext uri="{FF2B5EF4-FFF2-40B4-BE49-F238E27FC236}">
                <a16:creationId xmlns:a16="http://schemas.microsoft.com/office/drawing/2014/main" id="{A07E4664-9EEE-4A2F-B223-5F295C6BFB16}"/>
              </a:ext>
            </a:extLst>
          </p:cNvPr>
          <p:cNvSpPr>
            <a:spLocks noGrp="1"/>
          </p:cNvSpPr>
          <p:nvPr>
            <p:ph type="title"/>
          </p:nvPr>
        </p:nvSpPr>
        <p:spPr>
          <a:xfrm>
            <a:off x="761999" y="715964"/>
            <a:ext cx="10667999" cy="646332"/>
          </a:xfrm>
        </p:spPr>
        <p:txBody>
          <a:bodyPr vert="horz" lIns="0" tIns="45720" rIns="91440" bIns="45720" rtlCol="0">
            <a:normAutofit/>
          </a:bodyPr>
          <a:lstStyle>
            <a:lvl1pPr>
              <a:defRPr lang="en-US" sz="4000" dirty="0">
                <a:solidFill>
                  <a:schemeClr val="accent3"/>
                </a:solidFill>
                <a:latin typeface="+mj-lt"/>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98151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accent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1B9BC-7BE7-4893-90FD-CC95830FD8F2}" type="datetimeFigureOut">
              <a:rPr lang="en-US" smtClean="0"/>
              <a:t>3/27/2023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715270E-046A-4C23-BC98-E307A7DD6BE8}" type="slidenum">
              <a:rPr lang="en-US" smtClean="0"/>
              <a:t>‹#›</a:t>
            </a:fld>
            <a:endParaRPr lang="en-US" dirty="0"/>
          </a:p>
        </p:txBody>
      </p:sp>
    </p:spTree>
    <p:extLst>
      <p:ext uri="{BB962C8B-B14F-4D97-AF65-F5344CB8AC3E}">
        <p14:creationId xmlns:p14="http://schemas.microsoft.com/office/powerpoint/2010/main" val="420321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7C676191-D72C-4837-9440-CC09CD4B89E1}" type="slidenum">
              <a:rPr lang="en-US" altLang="en-US" smtClean="0"/>
              <a:pPr/>
              <a:t>‹#›</a:t>
            </a:fld>
            <a:endParaRPr lang="en-US" altLang="en-US"/>
          </a:p>
        </p:txBody>
      </p:sp>
    </p:spTree>
    <p:extLst>
      <p:ext uri="{BB962C8B-B14F-4D97-AF65-F5344CB8AC3E}">
        <p14:creationId xmlns:p14="http://schemas.microsoft.com/office/powerpoint/2010/main" val="2562243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
    <p:bg>
      <p:bgPr>
        <a:solidFill>
          <a:schemeClr val="accent1"/>
        </a:solidFill>
        <a:effectLst/>
      </p:bgPr>
    </p:bg>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FA415FA-D077-4CB7-8CBC-8F39C7C51748}"/>
              </a:ext>
            </a:extLst>
          </p:cNvPr>
          <p:cNvSpPr>
            <a:spLocks noGrp="1"/>
          </p:cNvSpPr>
          <p:nvPr>
            <p:ph type="title" hasCustomPrompt="1"/>
          </p:nvPr>
        </p:nvSpPr>
        <p:spPr>
          <a:xfrm>
            <a:off x="3840480" y="2770632"/>
            <a:ext cx="7443216" cy="1325563"/>
          </a:xfrm>
        </p:spPr>
        <p:txBody>
          <a:bodyPr anchor="ctr">
            <a:normAutofit/>
          </a:bodyPr>
          <a:lstStyle>
            <a:lvl1pPr algn="ctr">
              <a:defRPr sz="4800" b="1"/>
            </a:lvl1pPr>
          </a:lstStyle>
          <a:p>
            <a:r>
              <a:rPr lang="en-US" dirty="0"/>
              <a:t>Click to add title</a:t>
            </a:r>
          </a:p>
        </p:txBody>
      </p:sp>
      <p:pic>
        <p:nvPicPr>
          <p:cNvPr id="2" name="Graphic 1">
            <a:extLst>
              <a:ext uri="{FF2B5EF4-FFF2-40B4-BE49-F238E27FC236}">
                <a16:creationId xmlns:a16="http://schemas.microsoft.com/office/drawing/2014/main" id="{4484D66F-7657-44F5-BAE9-F676B76CBA7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0"/>
            <a:ext cx="3800475" cy="6858000"/>
          </a:xfrm>
          <a:prstGeom prst="rect">
            <a:avLst/>
          </a:prstGeom>
        </p:spPr>
      </p:pic>
    </p:spTree>
    <p:extLst>
      <p:ext uri="{BB962C8B-B14F-4D97-AF65-F5344CB8AC3E}">
        <p14:creationId xmlns:p14="http://schemas.microsoft.com/office/powerpoint/2010/main" val="263596375"/>
      </p:ext>
    </p:extLst>
  </p:cSld>
  <p:clrMapOvr>
    <a:masterClrMapping/>
  </p:clrMapOvr>
  <p:extLst>
    <p:ext uri="{DCECCB84-F9BA-43D5-87BE-67443E8EF086}">
      <p15:sldGuideLst xmlns:p15="http://schemas.microsoft.com/office/powerpoint/2012/main">
        <p15:guide id="1" pos="280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onfetti Content Purple">
    <p:bg>
      <p:bgPr>
        <a:solidFill>
          <a:schemeClr val="accent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D9303A2-B30A-054C-B809-053B909E125F}"/>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accent3"/>
                </a:solidFill>
                <a:effectLst/>
                <a:latin typeface="+mn-lt"/>
                <a:ea typeface="+mn-ea"/>
                <a:cs typeface="Segoe UI" pitchFamily="34" charset="0"/>
              </a:defRPr>
            </a:lvl1pPr>
          </a:lstStyle>
          <a:p>
            <a:r>
              <a:rPr lang="en-US" dirty="0"/>
              <a:t>Section title with border</a:t>
            </a:r>
          </a:p>
        </p:txBody>
      </p:sp>
      <p:sp>
        <p:nvSpPr>
          <p:cNvPr id="6" name="Text Placeholder 4">
            <a:extLst>
              <a:ext uri="{FF2B5EF4-FFF2-40B4-BE49-F238E27FC236}">
                <a16:creationId xmlns:a16="http://schemas.microsoft.com/office/drawing/2014/main" id="{10F58DD1-3970-D84D-8040-EF33B0971D59}"/>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dirty="0"/>
              <a:t>Insert content here</a:t>
            </a:r>
          </a:p>
        </p:txBody>
      </p:sp>
      <p:pic>
        <p:nvPicPr>
          <p:cNvPr id="3" name="Graphic 2">
            <a:extLst>
              <a:ext uri="{FF2B5EF4-FFF2-40B4-BE49-F238E27FC236}">
                <a16:creationId xmlns:a16="http://schemas.microsoft.com/office/drawing/2014/main" id="{EEE98737-74D2-46C7-8655-74871A4203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131248"/>
            <a:ext cx="12192000" cy="428625"/>
          </a:xfrm>
          <a:prstGeom prst="rect">
            <a:avLst/>
          </a:prstGeom>
        </p:spPr>
      </p:pic>
      <p:pic>
        <p:nvPicPr>
          <p:cNvPr id="4" name="Graphic 3">
            <a:extLst>
              <a:ext uri="{FF2B5EF4-FFF2-40B4-BE49-F238E27FC236}">
                <a16:creationId xmlns:a16="http://schemas.microsoft.com/office/drawing/2014/main" id="{7146B861-BC3C-4898-95DE-944AB08755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340659"/>
            <a:ext cx="12192000" cy="428625"/>
          </a:xfrm>
          <a:prstGeom prst="rect">
            <a:avLst/>
          </a:prstGeom>
        </p:spPr>
      </p:pic>
    </p:spTree>
    <p:extLst>
      <p:ext uri="{BB962C8B-B14F-4D97-AF65-F5344CB8AC3E}">
        <p14:creationId xmlns:p14="http://schemas.microsoft.com/office/powerpoint/2010/main" val="3514975796"/>
      </p:ext>
    </p:extLst>
  </p:cSld>
  <p:clrMapOvr>
    <a:masterClrMapping/>
  </p:clrMapOvr>
  <p:extLst>
    <p:ext uri="{DCECCB84-F9BA-43D5-87BE-67443E8EF086}">
      <p15:sldGuideLst xmlns:p15="http://schemas.microsoft.com/office/powerpoint/2012/main">
        <p15:guide id="1" orient="horz" pos="4104">
          <p15:clr>
            <a:srgbClr val="FBAE40"/>
          </p15:clr>
        </p15:guide>
        <p15:guide id="2" pos="6127">
          <p15:clr>
            <a:srgbClr val="5ACBF0"/>
          </p15:clr>
        </p15:guide>
        <p15:guide id="3" orient="horz" pos="216">
          <p15:clr>
            <a:srgbClr val="5ACBF0"/>
          </p15:clr>
        </p15:guide>
        <p15:guide id="4" orient="horz" pos="1560">
          <p15:clr>
            <a:srgbClr val="5ACBF0"/>
          </p15:clr>
        </p15:guide>
        <p15:guide id="5" orient="horz" pos="3936">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Left Pattern Content Yellow">
    <p:bg>
      <p:bgPr>
        <a:solidFill>
          <a:schemeClr val="accent3"/>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4533900" y="1905000"/>
            <a:ext cx="6955734"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pic>
        <p:nvPicPr>
          <p:cNvPr id="13" name="Graphic 12" hidden="1">
            <a:extLst>
              <a:ext uri="{FF2B5EF4-FFF2-40B4-BE49-F238E27FC236}">
                <a16:creationId xmlns:a16="http://schemas.microsoft.com/office/drawing/2014/main" id="{8393C3A4-D09E-47EB-B9F0-C1DDDEB3B18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0"/>
            <a:ext cx="3810000" cy="6858000"/>
          </a:xfrm>
          <a:prstGeom prst="rect">
            <a:avLst/>
          </a:prstGeom>
        </p:spPr>
      </p:pic>
      <p:pic>
        <p:nvPicPr>
          <p:cNvPr id="8" name="Graphic 7">
            <a:extLst>
              <a:ext uri="{FF2B5EF4-FFF2-40B4-BE49-F238E27FC236}">
                <a16:creationId xmlns:a16="http://schemas.microsoft.com/office/drawing/2014/main" id="{B829B5F1-1C12-4A1B-A83C-BFE17D26D9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3810000" cy="6858000"/>
          </a:xfrm>
          <a:prstGeom prst="rect">
            <a:avLst/>
          </a:prstGeom>
        </p:spPr>
      </p:pic>
      <p:sp>
        <p:nvSpPr>
          <p:cNvPr id="2" name="Title 1">
            <a:extLst>
              <a:ext uri="{FF2B5EF4-FFF2-40B4-BE49-F238E27FC236}">
                <a16:creationId xmlns:a16="http://schemas.microsoft.com/office/drawing/2014/main" id="{0D62E947-C679-46EB-896A-20E355781CAF}"/>
              </a:ext>
            </a:extLst>
          </p:cNvPr>
          <p:cNvSpPr>
            <a:spLocks noGrp="1"/>
          </p:cNvSpPr>
          <p:nvPr>
            <p:ph type="title"/>
          </p:nvPr>
        </p:nvSpPr>
        <p:spPr>
          <a:xfrm>
            <a:off x="4533898" y="715961"/>
            <a:ext cx="6955735" cy="1189038"/>
          </a:xfrm>
        </p:spPr>
        <p:txBody>
          <a:bodyPr vert="horz" lIns="91440" tIns="45720" rIns="91440" bIns="45720" rtlCol="0" anchor="t">
            <a:normAutofit/>
          </a:bodyPr>
          <a:lstStyle>
            <a:lvl1pPr>
              <a:defRPr lang="en-US" sz="4000" i="0" cap="none" spc="-50" baseline="0">
                <a:ln w="3175">
                  <a:noFill/>
                </a:ln>
                <a:solidFill>
                  <a:schemeClr val="accent1"/>
                </a:solidFill>
                <a:effectLst/>
                <a:ea typeface="+mn-ea"/>
                <a:cs typeface="Segoe UI" pitchFamily="34" charset="0"/>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05795898"/>
      </p:ext>
    </p:extLst>
  </p:cSld>
  <p:clrMapOvr>
    <a:masterClrMapping/>
  </p:clrMapOvr>
  <p:extLst>
    <p:ext uri="{DCECCB84-F9BA-43D5-87BE-67443E8EF086}">
      <p15:sldGuideLst xmlns:p15="http://schemas.microsoft.com/office/powerpoint/2012/main">
        <p15:guide id="1" orient="horz" pos="2160">
          <p15:clr>
            <a:srgbClr val="FBAE40"/>
          </p15:clr>
        </p15:guide>
        <p15:guide id="2" pos="2856">
          <p15:clr>
            <a:srgbClr val="5ACBF0"/>
          </p15:clr>
        </p15:guide>
        <p15:guide id="3" orient="horz" pos="2240">
          <p15:clr>
            <a:srgbClr val="5ACBF0"/>
          </p15:clr>
        </p15:guide>
        <p15:guide id="4" orient="horz" pos="2487">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Smart Art">
    <p:bg>
      <p:bgPr>
        <a:solidFill>
          <a:schemeClr val="accent2"/>
        </a:solidFill>
        <a:effectLst/>
      </p:bgPr>
    </p:bg>
    <p:spTree>
      <p:nvGrpSpPr>
        <p:cNvPr id="1" name=""/>
        <p:cNvGrpSpPr/>
        <p:nvPr/>
      </p:nvGrpSpPr>
      <p:grpSpPr>
        <a:xfrm>
          <a:off x="0" y="0"/>
          <a:ext cx="0" cy="0"/>
          <a:chOff x="0" y="0"/>
          <a:chExt cx="0" cy="0"/>
        </a:xfrm>
      </p:grpSpPr>
      <p:sp>
        <p:nvSpPr>
          <p:cNvPr id="19" name="Text Placeholder 4">
            <a:extLst>
              <a:ext uri="{FF2B5EF4-FFF2-40B4-BE49-F238E27FC236}">
                <a16:creationId xmlns:a16="http://schemas.microsoft.com/office/drawing/2014/main" id="{3E65ED86-A26C-479A-8393-0BFDCBCD43F2}"/>
              </a:ext>
            </a:extLst>
          </p:cNvPr>
          <p:cNvSpPr>
            <a:spLocks noGrp="1"/>
          </p:cNvSpPr>
          <p:nvPr>
            <p:ph type="body" sz="quarter" idx="13" hasCustomPrompt="1"/>
          </p:nvPr>
        </p:nvSpPr>
        <p:spPr>
          <a:xfrm>
            <a:off x="762000" y="1783952"/>
            <a:ext cx="10668000" cy="1111648"/>
          </a:xfrm>
          <a:prstGeom prst="rect">
            <a:avLst/>
          </a:prstGeom>
          <a:noFill/>
        </p:spPr>
        <p:txBody>
          <a:bodyPr wrap="square" lIns="0" tIns="0" rIns="0" bIns="0">
            <a:noAutofit/>
          </a:bodyPr>
          <a:lstStyle>
            <a:lvl1pPr marL="0" indent="0" algn="l">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sp>
        <p:nvSpPr>
          <p:cNvPr id="2" name="Title 1">
            <a:extLst>
              <a:ext uri="{FF2B5EF4-FFF2-40B4-BE49-F238E27FC236}">
                <a16:creationId xmlns:a16="http://schemas.microsoft.com/office/drawing/2014/main" id="{A07E4664-9EEE-4A2F-B223-5F295C6BFB16}"/>
              </a:ext>
            </a:extLst>
          </p:cNvPr>
          <p:cNvSpPr>
            <a:spLocks noGrp="1"/>
          </p:cNvSpPr>
          <p:nvPr>
            <p:ph type="title"/>
          </p:nvPr>
        </p:nvSpPr>
        <p:spPr>
          <a:xfrm>
            <a:off x="761999" y="715964"/>
            <a:ext cx="10667999" cy="646332"/>
          </a:xfrm>
        </p:spPr>
        <p:txBody>
          <a:bodyPr vert="horz" lIns="0" tIns="45720" rIns="91440" bIns="45720" rtlCol="0">
            <a:normAutofit/>
          </a:bodyPr>
          <a:lstStyle>
            <a:lvl1pPr>
              <a:defRPr lang="en-US" sz="4000" dirty="0">
                <a:solidFill>
                  <a:schemeClr val="accent3"/>
                </a:solidFill>
                <a:latin typeface="+mj-lt"/>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30382561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Right Pattern Content Yellow">
    <p:bg>
      <p:bgPr>
        <a:solidFill>
          <a:schemeClr val="accent3"/>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762000" y="1905000"/>
            <a:ext cx="6477000"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pic>
        <p:nvPicPr>
          <p:cNvPr id="8" name="Graphic 7" hidden="1">
            <a:extLst>
              <a:ext uri="{FF2B5EF4-FFF2-40B4-BE49-F238E27FC236}">
                <a16:creationId xmlns:a16="http://schemas.microsoft.com/office/drawing/2014/main" id="{606CCDFE-8488-471E-A2E2-3C7504F25FF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33874" y="0"/>
            <a:ext cx="3558126" cy="6858000"/>
          </a:xfrm>
          <a:prstGeom prst="rect">
            <a:avLst/>
          </a:prstGeom>
        </p:spPr>
      </p:pic>
      <p:pic>
        <p:nvPicPr>
          <p:cNvPr id="7" name="Graphic 6">
            <a:extLst>
              <a:ext uri="{FF2B5EF4-FFF2-40B4-BE49-F238E27FC236}">
                <a16:creationId xmlns:a16="http://schemas.microsoft.com/office/drawing/2014/main" id="{9A7A9776-2781-49A6-AD44-CE45C0543F4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82000" y="0"/>
            <a:ext cx="3810000" cy="6858000"/>
          </a:xfrm>
          <a:prstGeom prst="rect">
            <a:avLst/>
          </a:prstGeom>
        </p:spPr>
      </p:pic>
      <p:sp>
        <p:nvSpPr>
          <p:cNvPr id="2" name="Title 1">
            <a:extLst>
              <a:ext uri="{FF2B5EF4-FFF2-40B4-BE49-F238E27FC236}">
                <a16:creationId xmlns:a16="http://schemas.microsoft.com/office/drawing/2014/main" id="{EA2FE0FB-930A-4056-8430-A6353A5DA863}"/>
              </a:ext>
            </a:extLst>
          </p:cNvPr>
          <p:cNvSpPr>
            <a:spLocks noGrp="1"/>
          </p:cNvSpPr>
          <p:nvPr>
            <p:ph type="title"/>
          </p:nvPr>
        </p:nvSpPr>
        <p:spPr>
          <a:xfrm>
            <a:off x="762000" y="715961"/>
            <a:ext cx="6477000" cy="1189038"/>
          </a:xfrm>
        </p:spPr>
        <p:txBody>
          <a:bodyPr vert="horz" lIns="91440" tIns="45720" rIns="91440" bIns="45720" rtlCol="0" anchor="t">
            <a:normAutofit/>
          </a:bodyPr>
          <a:lstStyle>
            <a:lvl1pPr>
              <a:defRPr lang="en-US" sz="4000">
                <a:solidFill>
                  <a:schemeClr val="accent1"/>
                </a:solidFill>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101796457"/>
      </p:ext>
    </p:extLst>
  </p:cSld>
  <p:clrMapOvr>
    <a:masterClrMapping/>
  </p:clrMapOvr>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2240">
          <p15:clr>
            <a:srgbClr val="5ACBF0"/>
          </p15:clr>
        </p15:guide>
        <p15:guide id="4" orient="horz" pos="2487">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e Photo Content">
    <p:bg>
      <p:bgPr>
        <a:solidFill>
          <a:schemeClr val="accent3"/>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498B63D-F60C-4A9D-8D3E-0C7CD748FEDE}"/>
              </a:ext>
            </a:extLst>
          </p:cNvPr>
          <p:cNvSpPr>
            <a:spLocks noGrp="1"/>
          </p:cNvSpPr>
          <p:nvPr>
            <p:ph type="body" sz="quarter" idx="11"/>
          </p:nvPr>
        </p:nvSpPr>
        <p:spPr>
          <a:xfrm>
            <a:off x="762000" y="1905000"/>
            <a:ext cx="5334000"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sp>
        <p:nvSpPr>
          <p:cNvPr id="14" name="Picture Placeholder 13">
            <a:extLst>
              <a:ext uri="{FF2B5EF4-FFF2-40B4-BE49-F238E27FC236}">
                <a16:creationId xmlns:a16="http://schemas.microsoft.com/office/drawing/2014/main" id="{9B1932CF-F265-4AEE-8704-F42C01AFB479}"/>
              </a:ext>
            </a:extLst>
          </p:cNvPr>
          <p:cNvSpPr>
            <a:spLocks noGrp="1"/>
          </p:cNvSpPr>
          <p:nvPr>
            <p:ph type="pic" sz="quarter" idx="10"/>
          </p:nvPr>
        </p:nvSpPr>
        <p:spPr>
          <a:xfrm>
            <a:off x="7202624" y="715962"/>
            <a:ext cx="4227375" cy="4727907"/>
          </a:xfrm>
          <a:solidFill>
            <a:schemeClr val="accent3">
              <a:lumMod val="75000"/>
            </a:schemeClr>
          </a:solidFill>
        </p:spPr>
        <p:txBody>
          <a:bodyPr/>
          <a:lstStyle>
            <a:lvl1pPr algn="ctr">
              <a:buNone/>
              <a:defRPr sz="1600"/>
            </a:lvl1pPr>
          </a:lstStyle>
          <a:p>
            <a:r>
              <a:rPr lang="en-US"/>
              <a:t>Click icon to add picture</a:t>
            </a:r>
            <a:endParaRPr lang="en-US" dirty="0"/>
          </a:p>
        </p:txBody>
      </p:sp>
      <p:sp>
        <p:nvSpPr>
          <p:cNvPr id="3" name="Title 2">
            <a:extLst>
              <a:ext uri="{FF2B5EF4-FFF2-40B4-BE49-F238E27FC236}">
                <a16:creationId xmlns:a16="http://schemas.microsoft.com/office/drawing/2014/main" id="{164D0D78-72DF-43BD-8B4F-DE52DA013C52}"/>
              </a:ext>
            </a:extLst>
          </p:cNvPr>
          <p:cNvSpPr>
            <a:spLocks noGrp="1"/>
          </p:cNvSpPr>
          <p:nvPr>
            <p:ph type="title"/>
          </p:nvPr>
        </p:nvSpPr>
        <p:spPr>
          <a:xfrm>
            <a:off x="762000" y="715961"/>
            <a:ext cx="5334000" cy="1189038"/>
          </a:xfrm>
        </p:spPr>
        <p:txBody>
          <a:bodyPr vert="horz" lIns="91440" tIns="45720" rIns="91440" bIns="45720" rtlCol="0" anchor="t">
            <a:normAutofit/>
          </a:bodyPr>
          <a:lstStyle>
            <a:lvl1pPr>
              <a:defRPr lang="en-US" sz="4000">
                <a:solidFill>
                  <a:schemeClr val="accent1"/>
                </a:solidFill>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pic>
        <p:nvPicPr>
          <p:cNvPr id="2" name="Graphic 1">
            <a:extLst>
              <a:ext uri="{FF2B5EF4-FFF2-40B4-BE49-F238E27FC236}">
                <a16:creationId xmlns:a16="http://schemas.microsoft.com/office/drawing/2014/main" id="{DAFD71A9-C105-43A7-88DA-9FFC5174CC1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000750"/>
            <a:ext cx="12192000" cy="857250"/>
          </a:xfrm>
          <a:prstGeom prst="rect">
            <a:avLst/>
          </a:prstGeom>
        </p:spPr>
      </p:pic>
    </p:spTree>
    <p:extLst>
      <p:ext uri="{BB962C8B-B14F-4D97-AF65-F5344CB8AC3E}">
        <p14:creationId xmlns:p14="http://schemas.microsoft.com/office/powerpoint/2010/main" val="652059179"/>
      </p:ext>
    </p:extLst>
  </p:cSld>
  <p:clrMapOvr>
    <a:masterClrMapping/>
  </p:clrMapOvr>
  <p:extLst>
    <p:ext uri="{DCECCB84-F9BA-43D5-87BE-67443E8EF086}">
      <p15:sldGuideLst xmlns:p15="http://schemas.microsoft.com/office/powerpoint/2012/main">
        <p15:guide id="1" pos="4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onfetti Content Blue">
    <p:bg>
      <p:bgPr>
        <a:solidFill>
          <a:schemeClr val="accent2"/>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D9303A2-B30A-054C-B809-053B909E125F}"/>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tx1"/>
                </a:solidFill>
                <a:effectLst/>
                <a:latin typeface="+mn-lt"/>
                <a:ea typeface="+mn-ea"/>
                <a:cs typeface="Segoe UI" pitchFamily="34" charset="0"/>
              </a:defRPr>
            </a:lvl1pPr>
          </a:lstStyle>
          <a:p>
            <a:r>
              <a:rPr lang="en-US" dirty="0"/>
              <a:t>Section title with border</a:t>
            </a:r>
          </a:p>
        </p:txBody>
      </p:sp>
      <p:sp>
        <p:nvSpPr>
          <p:cNvPr id="6" name="Text Placeholder 4">
            <a:extLst>
              <a:ext uri="{FF2B5EF4-FFF2-40B4-BE49-F238E27FC236}">
                <a16:creationId xmlns:a16="http://schemas.microsoft.com/office/drawing/2014/main" id="{10F58DD1-3970-D84D-8040-EF33B0971D59}"/>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pic>
        <p:nvPicPr>
          <p:cNvPr id="3" name="Graphic 2">
            <a:extLst>
              <a:ext uri="{FF2B5EF4-FFF2-40B4-BE49-F238E27FC236}">
                <a16:creationId xmlns:a16="http://schemas.microsoft.com/office/drawing/2014/main" id="{B4FBE5B2-2D6A-4DC6-9944-CF3D7EC50A4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131248"/>
            <a:ext cx="12192000" cy="428625"/>
          </a:xfrm>
          <a:prstGeom prst="rect">
            <a:avLst/>
          </a:prstGeom>
        </p:spPr>
      </p:pic>
      <p:pic>
        <p:nvPicPr>
          <p:cNvPr id="8" name="Graphic 7">
            <a:extLst>
              <a:ext uri="{FF2B5EF4-FFF2-40B4-BE49-F238E27FC236}">
                <a16:creationId xmlns:a16="http://schemas.microsoft.com/office/drawing/2014/main" id="{B9407BD0-C2EE-44A7-8749-433953FD1F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340659"/>
            <a:ext cx="12192000" cy="428625"/>
          </a:xfrm>
          <a:prstGeom prst="rect">
            <a:avLst/>
          </a:prstGeom>
        </p:spPr>
      </p:pic>
    </p:spTree>
    <p:extLst>
      <p:ext uri="{BB962C8B-B14F-4D97-AF65-F5344CB8AC3E}">
        <p14:creationId xmlns:p14="http://schemas.microsoft.com/office/powerpoint/2010/main" val="1257408863"/>
      </p:ext>
    </p:extLst>
  </p:cSld>
  <p:clrMapOvr>
    <a:masterClrMapping/>
  </p:clrMapOvr>
  <p:extLst>
    <p:ext uri="{DCECCB84-F9BA-43D5-87BE-67443E8EF086}">
      <p15:sldGuideLst xmlns:p15="http://schemas.microsoft.com/office/powerpoint/2012/main">
        <p15:guide id="1" orient="horz" pos="384">
          <p15:clr>
            <a:srgbClr val="FBAE40"/>
          </p15:clr>
        </p15:guide>
        <p15:guide id="2" pos="6127">
          <p15:clr>
            <a:srgbClr val="5ACBF0"/>
          </p15:clr>
        </p15:guide>
        <p15:guide id="3" orient="horz" pos="216">
          <p15:clr>
            <a:srgbClr val="5ACBF0"/>
          </p15:clr>
        </p15:guide>
        <p15:guide id="4" orient="horz" pos="4128">
          <p15:clr>
            <a:srgbClr val="5ACBF0"/>
          </p15:clr>
        </p15:guide>
        <p15:guide id="5" orient="horz" pos="393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Bottom Pattern Black">
    <p:bg>
      <p:bgPr>
        <a:solidFill>
          <a:schemeClr val="accent1"/>
        </a:solidFill>
        <a:effectLst/>
      </p:bgPr>
    </p:bg>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1EEF53A4-35A6-4E43-B220-67DA381C5910}"/>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sp>
        <p:nvSpPr>
          <p:cNvPr id="5" name="Title 1">
            <a:extLst>
              <a:ext uri="{FF2B5EF4-FFF2-40B4-BE49-F238E27FC236}">
                <a16:creationId xmlns:a16="http://schemas.microsoft.com/office/drawing/2014/main" id="{07724906-4405-47F4-B533-7291B003B0A2}"/>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tx1"/>
                </a:solidFill>
                <a:effectLst/>
                <a:latin typeface="+mn-lt"/>
                <a:ea typeface="+mn-ea"/>
                <a:cs typeface="Segoe UI" pitchFamily="34" charset="0"/>
              </a:defRPr>
            </a:lvl1pPr>
          </a:lstStyle>
          <a:p>
            <a:r>
              <a:rPr lang="en-US" dirty="0"/>
              <a:t>Insert Text Here</a:t>
            </a:r>
          </a:p>
        </p:txBody>
      </p:sp>
      <p:pic>
        <p:nvPicPr>
          <p:cNvPr id="6" name="Graphic 5" hidden="1">
            <a:extLst>
              <a:ext uri="{FF2B5EF4-FFF2-40B4-BE49-F238E27FC236}">
                <a16:creationId xmlns:a16="http://schemas.microsoft.com/office/drawing/2014/main" id="{1979441F-BDF5-41C8-933A-7E284F67033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5852905"/>
            <a:ext cx="12192000" cy="857250"/>
          </a:xfrm>
          <a:prstGeom prst="rect">
            <a:avLst/>
          </a:prstGeom>
        </p:spPr>
      </p:pic>
      <p:pic>
        <p:nvPicPr>
          <p:cNvPr id="2" name="Graphic 1">
            <a:extLst>
              <a:ext uri="{FF2B5EF4-FFF2-40B4-BE49-F238E27FC236}">
                <a16:creationId xmlns:a16="http://schemas.microsoft.com/office/drawing/2014/main" id="{E4C7544D-BD57-4504-AC5A-951E353C248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5833855"/>
            <a:ext cx="12192000" cy="876300"/>
          </a:xfrm>
          <a:prstGeom prst="rect">
            <a:avLst/>
          </a:prstGeom>
        </p:spPr>
      </p:pic>
    </p:spTree>
    <p:extLst>
      <p:ext uri="{BB962C8B-B14F-4D97-AF65-F5344CB8AC3E}">
        <p14:creationId xmlns:p14="http://schemas.microsoft.com/office/powerpoint/2010/main" val="3374897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Photo Content">
    <p:bg>
      <p:bgPr>
        <a:solidFill>
          <a:schemeClr val="accent3"/>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498B63D-F60C-4A9D-8D3E-0C7CD748FEDE}"/>
              </a:ext>
            </a:extLst>
          </p:cNvPr>
          <p:cNvSpPr>
            <a:spLocks noGrp="1"/>
          </p:cNvSpPr>
          <p:nvPr>
            <p:ph type="body" sz="quarter" idx="11"/>
          </p:nvPr>
        </p:nvSpPr>
        <p:spPr>
          <a:xfrm>
            <a:off x="762000" y="1905000"/>
            <a:ext cx="5334000"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sp>
        <p:nvSpPr>
          <p:cNvPr id="8" name="Picture Placeholder 13">
            <a:extLst>
              <a:ext uri="{FF2B5EF4-FFF2-40B4-BE49-F238E27FC236}">
                <a16:creationId xmlns:a16="http://schemas.microsoft.com/office/drawing/2014/main" id="{89E410BA-B0FE-4F0E-8BE5-D33CC016635B}"/>
              </a:ext>
            </a:extLst>
          </p:cNvPr>
          <p:cNvSpPr>
            <a:spLocks noGrp="1"/>
          </p:cNvSpPr>
          <p:nvPr>
            <p:ph type="pic" sz="quarter" idx="13"/>
          </p:nvPr>
        </p:nvSpPr>
        <p:spPr>
          <a:xfrm>
            <a:off x="6858000" y="3444081"/>
            <a:ext cx="4572000" cy="2362200"/>
          </a:xfrm>
          <a:solidFill>
            <a:schemeClr val="accent3">
              <a:lumMod val="75000"/>
            </a:schemeClr>
          </a:solidFill>
        </p:spPr>
        <p:txBody>
          <a:bodyPr/>
          <a:lstStyle>
            <a:lvl1pPr algn="ctr">
              <a:buNone/>
              <a:defRPr sz="1600"/>
            </a:lvl1pPr>
          </a:lstStyle>
          <a:p>
            <a:r>
              <a:rPr lang="en-US"/>
              <a:t>Click icon to add picture</a:t>
            </a:r>
            <a:endParaRPr lang="en-US" dirty="0"/>
          </a:p>
        </p:txBody>
      </p:sp>
      <p:sp>
        <p:nvSpPr>
          <p:cNvPr id="9" name="Picture Placeholder 13">
            <a:extLst>
              <a:ext uri="{FF2B5EF4-FFF2-40B4-BE49-F238E27FC236}">
                <a16:creationId xmlns:a16="http://schemas.microsoft.com/office/drawing/2014/main" id="{827A95C0-AE8D-46E1-9EF9-64504CBEF99E}"/>
              </a:ext>
            </a:extLst>
          </p:cNvPr>
          <p:cNvSpPr>
            <a:spLocks noGrp="1"/>
          </p:cNvSpPr>
          <p:nvPr>
            <p:ph type="pic" sz="quarter" idx="14"/>
          </p:nvPr>
        </p:nvSpPr>
        <p:spPr>
          <a:xfrm>
            <a:off x="6858000" y="715963"/>
            <a:ext cx="4572000" cy="2362200"/>
          </a:xfrm>
          <a:solidFill>
            <a:schemeClr val="accent3">
              <a:lumMod val="75000"/>
            </a:schemeClr>
          </a:solidFill>
        </p:spPr>
        <p:txBody>
          <a:bodyPr/>
          <a:lstStyle>
            <a:lvl1pPr algn="ctr">
              <a:buNone/>
              <a:defRPr sz="1600"/>
            </a:lvl1pPr>
          </a:lstStyle>
          <a:p>
            <a:r>
              <a:rPr lang="en-US"/>
              <a:t>Click icon to add picture</a:t>
            </a:r>
            <a:endParaRPr lang="en-US" dirty="0"/>
          </a:p>
        </p:txBody>
      </p:sp>
      <p:pic>
        <p:nvPicPr>
          <p:cNvPr id="2" name="Graphic 1">
            <a:extLst>
              <a:ext uri="{FF2B5EF4-FFF2-40B4-BE49-F238E27FC236}">
                <a16:creationId xmlns:a16="http://schemas.microsoft.com/office/drawing/2014/main" id="{074AC9B3-247D-45E3-9C91-C248ADAFBAF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000750"/>
            <a:ext cx="12192000" cy="857250"/>
          </a:xfrm>
          <a:prstGeom prst="rect">
            <a:avLst/>
          </a:prstGeom>
        </p:spPr>
      </p:pic>
      <p:sp>
        <p:nvSpPr>
          <p:cNvPr id="3" name="Title 2">
            <a:extLst>
              <a:ext uri="{FF2B5EF4-FFF2-40B4-BE49-F238E27FC236}">
                <a16:creationId xmlns:a16="http://schemas.microsoft.com/office/drawing/2014/main" id="{BB8295CA-882D-4533-80DA-6D6EA01257A6}"/>
              </a:ext>
            </a:extLst>
          </p:cNvPr>
          <p:cNvSpPr>
            <a:spLocks noGrp="1"/>
          </p:cNvSpPr>
          <p:nvPr>
            <p:ph type="title"/>
          </p:nvPr>
        </p:nvSpPr>
        <p:spPr>
          <a:xfrm>
            <a:off x="762000" y="715961"/>
            <a:ext cx="5334000" cy="1189038"/>
          </a:xfrm>
        </p:spPr>
        <p:txBody>
          <a:bodyPr vert="horz" lIns="91440" tIns="45720" rIns="91440" bIns="45720" rtlCol="0" anchor="t">
            <a:normAutofit/>
          </a:bodyPr>
          <a:lstStyle>
            <a:lvl1pPr>
              <a:defRPr lang="en-US" sz="4000">
                <a:solidFill>
                  <a:schemeClr val="accent1"/>
                </a:solidFill>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1587292952"/>
      </p:ext>
    </p:extLst>
  </p:cSld>
  <p:clrMapOvr>
    <a:masterClrMapping/>
  </p:clrMapOvr>
  <p:extLst>
    <p:ext uri="{DCECCB84-F9BA-43D5-87BE-67443E8EF086}">
      <p15:sldGuideLst xmlns:p15="http://schemas.microsoft.com/office/powerpoint/2012/main">
        <p15:guide id="1" orient="horz" pos="3672"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ight Pattern Content">
    <p:bg>
      <p:bgPr>
        <a:solidFill>
          <a:schemeClr val="accent2"/>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762000" y="1905000"/>
            <a:ext cx="6477000" cy="3276600"/>
          </a:xfrm>
        </p:spPr>
        <p:txBody>
          <a:bodyPr/>
          <a:lstStyle>
            <a:lvl1pPr marL="0" indent="0">
              <a:buNone/>
              <a:defRPr sz="1800" b="1">
                <a:solidFill>
                  <a:schemeClr val="tx1"/>
                </a:solidFill>
              </a:defRPr>
            </a:lvl1pPr>
            <a:lvl2pPr marL="283464" indent="-283464">
              <a:spcBef>
                <a:spcPts val="1000"/>
              </a:spcBef>
              <a:defRPr sz="1800">
                <a:solidFill>
                  <a:schemeClr val="tx1"/>
                </a:solidFill>
              </a:defRPr>
            </a:lvl2pPr>
          </a:lstStyle>
          <a:p>
            <a:pPr lvl="0"/>
            <a:r>
              <a:rPr lang="en-US"/>
              <a:t>Click to edit Master text styles</a:t>
            </a:r>
          </a:p>
          <a:p>
            <a:pPr lvl="1"/>
            <a:r>
              <a:rPr lang="en-US"/>
              <a:t>Second level</a:t>
            </a:r>
          </a:p>
        </p:txBody>
      </p:sp>
      <p:pic>
        <p:nvPicPr>
          <p:cNvPr id="8" name="Graphic 7" hidden="1">
            <a:extLst>
              <a:ext uri="{FF2B5EF4-FFF2-40B4-BE49-F238E27FC236}">
                <a16:creationId xmlns:a16="http://schemas.microsoft.com/office/drawing/2014/main" id="{606CCDFE-8488-471E-A2E2-3C7504F25FF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33874" y="0"/>
            <a:ext cx="3558126" cy="6858000"/>
          </a:xfrm>
          <a:prstGeom prst="rect">
            <a:avLst/>
          </a:prstGeom>
        </p:spPr>
      </p:pic>
      <p:pic>
        <p:nvPicPr>
          <p:cNvPr id="7" name="Graphic 6">
            <a:extLst>
              <a:ext uri="{FF2B5EF4-FFF2-40B4-BE49-F238E27FC236}">
                <a16:creationId xmlns:a16="http://schemas.microsoft.com/office/drawing/2014/main" id="{9A7A9776-2781-49A6-AD44-CE45C0543F4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82000" y="0"/>
            <a:ext cx="3810000" cy="6858000"/>
          </a:xfrm>
          <a:prstGeom prst="rect">
            <a:avLst/>
          </a:prstGeom>
        </p:spPr>
      </p:pic>
      <p:sp>
        <p:nvSpPr>
          <p:cNvPr id="2" name="Title 1">
            <a:extLst>
              <a:ext uri="{FF2B5EF4-FFF2-40B4-BE49-F238E27FC236}">
                <a16:creationId xmlns:a16="http://schemas.microsoft.com/office/drawing/2014/main" id="{EA2FE0FB-930A-4056-8430-A6353A5DA863}"/>
              </a:ext>
            </a:extLst>
          </p:cNvPr>
          <p:cNvSpPr>
            <a:spLocks noGrp="1"/>
          </p:cNvSpPr>
          <p:nvPr>
            <p:ph type="title"/>
          </p:nvPr>
        </p:nvSpPr>
        <p:spPr>
          <a:xfrm>
            <a:off x="762000" y="715961"/>
            <a:ext cx="6477000" cy="1189038"/>
          </a:xfrm>
        </p:spPr>
        <p:txBody>
          <a:bodyPr vert="horz" lIns="91440" tIns="45720" rIns="91440" bIns="45720" rtlCol="0" anchor="t">
            <a:normAutofit/>
          </a:bodyPr>
          <a:lstStyle>
            <a:lvl1pPr>
              <a:defRPr lang="en-US" sz="4000">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1429281270"/>
      </p:ext>
    </p:extLst>
  </p:cSld>
  <p:clrMapOvr>
    <a:masterClrMapping/>
  </p:clrMapOvr>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2240" userDrawn="1">
          <p15:clr>
            <a:srgbClr val="5ACBF0"/>
          </p15:clr>
        </p15:guide>
        <p15:guide id="4" orient="horz" pos="2487" userDrawn="1">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ight Pattern Content Yellow">
    <p:bg>
      <p:bgPr>
        <a:solidFill>
          <a:schemeClr val="accent3"/>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762000" y="1905000"/>
            <a:ext cx="6477000"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pic>
        <p:nvPicPr>
          <p:cNvPr id="8" name="Graphic 7" hidden="1">
            <a:extLst>
              <a:ext uri="{FF2B5EF4-FFF2-40B4-BE49-F238E27FC236}">
                <a16:creationId xmlns:a16="http://schemas.microsoft.com/office/drawing/2014/main" id="{606CCDFE-8488-471E-A2E2-3C7504F25FF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33874" y="0"/>
            <a:ext cx="3558126" cy="6858000"/>
          </a:xfrm>
          <a:prstGeom prst="rect">
            <a:avLst/>
          </a:prstGeom>
        </p:spPr>
      </p:pic>
      <p:pic>
        <p:nvPicPr>
          <p:cNvPr id="7" name="Graphic 6">
            <a:extLst>
              <a:ext uri="{FF2B5EF4-FFF2-40B4-BE49-F238E27FC236}">
                <a16:creationId xmlns:a16="http://schemas.microsoft.com/office/drawing/2014/main" id="{9A7A9776-2781-49A6-AD44-CE45C0543F4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82000" y="0"/>
            <a:ext cx="3810000" cy="6858000"/>
          </a:xfrm>
          <a:prstGeom prst="rect">
            <a:avLst/>
          </a:prstGeom>
        </p:spPr>
      </p:pic>
      <p:sp>
        <p:nvSpPr>
          <p:cNvPr id="2" name="Title 1">
            <a:extLst>
              <a:ext uri="{FF2B5EF4-FFF2-40B4-BE49-F238E27FC236}">
                <a16:creationId xmlns:a16="http://schemas.microsoft.com/office/drawing/2014/main" id="{EA2FE0FB-930A-4056-8430-A6353A5DA863}"/>
              </a:ext>
            </a:extLst>
          </p:cNvPr>
          <p:cNvSpPr>
            <a:spLocks noGrp="1"/>
          </p:cNvSpPr>
          <p:nvPr>
            <p:ph type="title"/>
          </p:nvPr>
        </p:nvSpPr>
        <p:spPr>
          <a:xfrm>
            <a:off x="762000" y="715961"/>
            <a:ext cx="6477000" cy="1189038"/>
          </a:xfrm>
        </p:spPr>
        <p:txBody>
          <a:bodyPr vert="horz" lIns="91440" tIns="45720" rIns="91440" bIns="45720" rtlCol="0" anchor="t">
            <a:normAutofit/>
          </a:bodyPr>
          <a:lstStyle>
            <a:lvl1pPr>
              <a:defRPr lang="en-US" sz="4000">
                <a:solidFill>
                  <a:schemeClr val="accent1"/>
                </a:solidFill>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002499621"/>
      </p:ext>
    </p:extLst>
  </p:cSld>
  <p:clrMapOvr>
    <a:masterClrMapping/>
  </p:clrMapOvr>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2240" userDrawn="1">
          <p15:clr>
            <a:srgbClr val="5ACBF0"/>
          </p15:clr>
        </p15:guide>
        <p15:guide id="4" orient="horz" pos="2487" userDrawn="1">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ft Pattern Content">
    <p:bg>
      <p:bgPr>
        <a:solidFill>
          <a:schemeClr val="accent2"/>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4533900" y="1905000"/>
            <a:ext cx="6955734" cy="3276600"/>
          </a:xfrm>
        </p:spPr>
        <p:txBody>
          <a:bodyPr/>
          <a:lstStyle>
            <a:lvl1pPr marL="0" indent="0">
              <a:buNone/>
              <a:defRPr sz="1800" b="1">
                <a:solidFill>
                  <a:schemeClr val="tx1"/>
                </a:solidFill>
              </a:defRPr>
            </a:lvl1pPr>
            <a:lvl2pPr marL="283464" indent="-283464">
              <a:spcBef>
                <a:spcPts val="1000"/>
              </a:spcBef>
              <a:defRPr sz="1800">
                <a:solidFill>
                  <a:schemeClr val="tx1"/>
                </a:solidFill>
              </a:defRPr>
            </a:lvl2pPr>
          </a:lstStyle>
          <a:p>
            <a:pPr lvl="0"/>
            <a:r>
              <a:rPr lang="en-US"/>
              <a:t>Click to edit Master text styles</a:t>
            </a:r>
          </a:p>
          <a:p>
            <a:pPr lvl="1"/>
            <a:r>
              <a:rPr lang="en-US"/>
              <a:t>Second level</a:t>
            </a:r>
          </a:p>
        </p:txBody>
      </p:sp>
      <p:pic>
        <p:nvPicPr>
          <p:cNvPr id="13" name="Graphic 12" hidden="1">
            <a:extLst>
              <a:ext uri="{FF2B5EF4-FFF2-40B4-BE49-F238E27FC236}">
                <a16:creationId xmlns:a16="http://schemas.microsoft.com/office/drawing/2014/main" id="{8393C3A4-D09E-47EB-B9F0-C1DDDEB3B18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0"/>
            <a:ext cx="3810000" cy="6858000"/>
          </a:xfrm>
          <a:prstGeom prst="rect">
            <a:avLst/>
          </a:prstGeom>
        </p:spPr>
      </p:pic>
      <p:pic>
        <p:nvPicPr>
          <p:cNvPr id="8" name="Graphic 7">
            <a:extLst>
              <a:ext uri="{FF2B5EF4-FFF2-40B4-BE49-F238E27FC236}">
                <a16:creationId xmlns:a16="http://schemas.microsoft.com/office/drawing/2014/main" id="{B829B5F1-1C12-4A1B-A83C-BFE17D26D9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3810000" cy="6858000"/>
          </a:xfrm>
          <a:prstGeom prst="rect">
            <a:avLst/>
          </a:prstGeom>
        </p:spPr>
      </p:pic>
      <p:sp>
        <p:nvSpPr>
          <p:cNvPr id="2" name="Title 1">
            <a:extLst>
              <a:ext uri="{FF2B5EF4-FFF2-40B4-BE49-F238E27FC236}">
                <a16:creationId xmlns:a16="http://schemas.microsoft.com/office/drawing/2014/main" id="{0D62E947-C679-46EB-896A-20E355781CAF}"/>
              </a:ext>
            </a:extLst>
          </p:cNvPr>
          <p:cNvSpPr>
            <a:spLocks noGrp="1"/>
          </p:cNvSpPr>
          <p:nvPr>
            <p:ph type="title"/>
          </p:nvPr>
        </p:nvSpPr>
        <p:spPr>
          <a:xfrm>
            <a:off x="4533898" y="715961"/>
            <a:ext cx="6955735" cy="1189038"/>
          </a:xfrm>
        </p:spPr>
        <p:txBody>
          <a:bodyPr vert="horz" lIns="91440" tIns="45720" rIns="91440" bIns="45720" rtlCol="0" anchor="t">
            <a:normAutofit/>
          </a:bodyPr>
          <a:lstStyle>
            <a:lvl1pPr>
              <a:defRPr lang="en-US" sz="4000" i="0" cap="none" spc="-50" baseline="0">
                <a:ln w="3175">
                  <a:noFill/>
                </a:ln>
                <a:solidFill>
                  <a:schemeClr val="tx1"/>
                </a:solidFill>
                <a:effectLst/>
                <a:ea typeface="+mn-ea"/>
                <a:cs typeface="Segoe UI" pitchFamily="34" charset="0"/>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204198649"/>
      </p:ext>
    </p:extLst>
  </p:cSld>
  <p:clrMapOvr>
    <a:masterClrMapping/>
  </p:clrMapOvr>
  <p:extLst>
    <p:ext uri="{DCECCB84-F9BA-43D5-87BE-67443E8EF086}">
      <p15:sldGuideLst xmlns:p15="http://schemas.microsoft.com/office/powerpoint/2012/main">
        <p15:guide id="1" orient="horz" pos="2160">
          <p15:clr>
            <a:srgbClr val="FBAE40"/>
          </p15:clr>
        </p15:guide>
        <p15:guide id="2" pos="2856" userDrawn="1">
          <p15:clr>
            <a:srgbClr val="5ACBF0"/>
          </p15:clr>
        </p15:guide>
        <p15:guide id="3" orient="horz" pos="2240" userDrawn="1">
          <p15:clr>
            <a:srgbClr val="5ACBF0"/>
          </p15:clr>
        </p15:guide>
        <p15:guide id="4" orient="horz" pos="2487" userDrawn="1">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ft Pattern Content Yellow">
    <p:bg>
      <p:bgPr>
        <a:solidFill>
          <a:schemeClr val="accent3"/>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4533900" y="1905000"/>
            <a:ext cx="6955734"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pic>
        <p:nvPicPr>
          <p:cNvPr id="13" name="Graphic 12" hidden="1">
            <a:extLst>
              <a:ext uri="{FF2B5EF4-FFF2-40B4-BE49-F238E27FC236}">
                <a16:creationId xmlns:a16="http://schemas.microsoft.com/office/drawing/2014/main" id="{8393C3A4-D09E-47EB-B9F0-C1DDDEB3B18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0"/>
            <a:ext cx="3810000" cy="6858000"/>
          </a:xfrm>
          <a:prstGeom prst="rect">
            <a:avLst/>
          </a:prstGeom>
        </p:spPr>
      </p:pic>
      <p:pic>
        <p:nvPicPr>
          <p:cNvPr id="8" name="Graphic 7">
            <a:extLst>
              <a:ext uri="{FF2B5EF4-FFF2-40B4-BE49-F238E27FC236}">
                <a16:creationId xmlns:a16="http://schemas.microsoft.com/office/drawing/2014/main" id="{B829B5F1-1C12-4A1B-A83C-BFE17D26D9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3810000" cy="6858000"/>
          </a:xfrm>
          <a:prstGeom prst="rect">
            <a:avLst/>
          </a:prstGeom>
        </p:spPr>
      </p:pic>
      <p:sp>
        <p:nvSpPr>
          <p:cNvPr id="2" name="Title 1">
            <a:extLst>
              <a:ext uri="{FF2B5EF4-FFF2-40B4-BE49-F238E27FC236}">
                <a16:creationId xmlns:a16="http://schemas.microsoft.com/office/drawing/2014/main" id="{0D62E947-C679-46EB-896A-20E355781CAF}"/>
              </a:ext>
            </a:extLst>
          </p:cNvPr>
          <p:cNvSpPr>
            <a:spLocks noGrp="1"/>
          </p:cNvSpPr>
          <p:nvPr>
            <p:ph type="title"/>
          </p:nvPr>
        </p:nvSpPr>
        <p:spPr>
          <a:xfrm>
            <a:off x="4533898" y="715961"/>
            <a:ext cx="6955735" cy="1189038"/>
          </a:xfrm>
        </p:spPr>
        <p:txBody>
          <a:bodyPr vert="horz" lIns="91440" tIns="45720" rIns="91440" bIns="45720" rtlCol="0" anchor="t">
            <a:normAutofit/>
          </a:bodyPr>
          <a:lstStyle>
            <a:lvl1pPr>
              <a:defRPr lang="en-US" sz="4000" i="0" cap="none" spc="-50" baseline="0">
                <a:ln w="3175">
                  <a:noFill/>
                </a:ln>
                <a:solidFill>
                  <a:schemeClr val="accent1"/>
                </a:solidFill>
                <a:effectLst/>
                <a:ea typeface="+mn-ea"/>
                <a:cs typeface="Segoe UI" pitchFamily="34" charset="0"/>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753199904"/>
      </p:ext>
    </p:extLst>
  </p:cSld>
  <p:clrMapOvr>
    <a:masterClrMapping/>
  </p:clrMapOvr>
  <p:extLst>
    <p:ext uri="{DCECCB84-F9BA-43D5-87BE-67443E8EF086}">
      <p15:sldGuideLst xmlns:p15="http://schemas.microsoft.com/office/powerpoint/2012/main">
        <p15:guide id="1" orient="horz" pos="2160">
          <p15:clr>
            <a:srgbClr val="FBAE40"/>
          </p15:clr>
        </p15:guide>
        <p15:guide id="2" pos="2856" userDrawn="1">
          <p15:clr>
            <a:srgbClr val="5ACBF0"/>
          </p15:clr>
        </p15:guide>
        <p15:guide id="3" orient="horz" pos="2240" userDrawn="1">
          <p15:clr>
            <a:srgbClr val="5ACBF0"/>
          </p15:clr>
        </p15:guide>
        <p15:guide id="4" orient="horz" pos="2487" userDrawn="1">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fetti Content Purple">
    <p:bg>
      <p:bgPr>
        <a:solidFill>
          <a:schemeClr val="accent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D9303A2-B30A-054C-B809-053B909E125F}"/>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accent3"/>
                </a:solidFill>
                <a:effectLst/>
                <a:latin typeface="+mn-lt"/>
                <a:ea typeface="+mn-ea"/>
                <a:cs typeface="Segoe UI" pitchFamily="34" charset="0"/>
              </a:defRPr>
            </a:lvl1pPr>
          </a:lstStyle>
          <a:p>
            <a:r>
              <a:rPr lang="en-US" dirty="0"/>
              <a:t>Section title with border</a:t>
            </a:r>
          </a:p>
        </p:txBody>
      </p:sp>
      <p:sp>
        <p:nvSpPr>
          <p:cNvPr id="6" name="Text Placeholder 4">
            <a:extLst>
              <a:ext uri="{FF2B5EF4-FFF2-40B4-BE49-F238E27FC236}">
                <a16:creationId xmlns:a16="http://schemas.microsoft.com/office/drawing/2014/main" id="{10F58DD1-3970-D84D-8040-EF33B0971D59}"/>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dirty="0"/>
              <a:t>Insert content here</a:t>
            </a:r>
          </a:p>
        </p:txBody>
      </p:sp>
      <p:pic>
        <p:nvPicPr>
          <p:cNvPr id="3" name="Graphic 2">
            <a:extLst>
              <a:ext uri="{FF2B5EF4-FFF2-40B4-BE49-F238E27FC236}">
                <a16:creationId xmlns:a16="http://schemas.microsoft.com/office/drawing/2014/main" id="{EEE98737-74D2-46C7-8655-74871A4203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131248"/>
            <a:ext cx="12192000" cy="428625"/>
          </a:xfrm>
          <a:prstGeom prst="rect">
            <a:avLst/>
          </a:prstGeom>
        </p:spPr>
      </p:pic>
      <p:pic>
        <p:nvPicPr>
          <p:cNvPr id="4" name="Graphic 3">
            <a:extLst>
              <a:ext uri="{FF2B5EF4-FFF2-40B4-BE49-F238E27FC236}">
                <a16:creationId xmlns:a16="http://schemas.microsoft.com/office/drawing/2014/main" id="{7146B861-BC3C-4898-95DE-944AB08755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340659"/>
            <a:ext cx="12192000" cy="428625"/>
          </a:xfrm>
          <a:prstGeom prst="rect">
            <a:avLst/>
          </a:prstGeom>
        </p:spPr>
      </p:pic>
    </p:spTree>
    <p:extLst>
      <p:ext uri="{BB962C8B-B14F-4D97-AF65-F5344CB8AC3E}">
        <p14:creationId xmlns:p14="http://schemas.microsoft.com/office/powerpoint/2010/main" val="2842644171"/>
      </p:ext>
    </p:extLst>
  </p:cSld>
  <p:clrMapOvr>
    <a:masterClrMapping/>
  </p:clrMapOvr>
  <p:extLst>
    <p:ext uri="{DCECCB84-F9BA-43D5-87BE-67443E8EF086}">
      <p15:sldGuideLst xmlns:p15="http://schemas.microsoft.com/office/powerpoint/2012/main">
        <p15:guide id="1" orient="horz" pos="4104" userDrawn="1">
          <p15:clr>
            <a:srgbClr val="FBAE40"/>
          </p15:clr>
        </p15:guide>
        <p15:guide id="2" pos="6127">
          <p15:clr>
            <a:srgbClr val="5ACBF0"/>
          </p15:clr>
        </p15:guide>
        <p15:guide id="3" orient="horz" pos="216" userDrawn="1">
          <p15:clr>
            <a:srgbClr val="5ACBF0"/>
          </p15:clr>
        </p15:guide>
        <p15:guide id="4" orient="horz" pos="1560" userDrawn="1">
          <p15:clr>
            <a:srgbClr val="5ACBF0"/>
          </p15:clr>
        </p15:guide>
        <p15:guide id="5" orient="horz" pos="3936"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fetti Content Blue">
    <p:bg>
      <p:bgPr>
        <a:solidFill>
          <a:schemeClr val="accent2"/>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D9303A2-B30A-054C-B809-053B909E125F}"/>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tx1"/>
                </a:solidFill>
                <a:effectLst/>
                <a:latin typeface="+mn-lt"/>
                <a:ea typeface="+mn-ea"/>
                <a:cs typeface="Segoe UI" pitchFamily="34" charset="0"/>
              </a:defRPr>
            </a:lvl1pPr>
          </a:lstStyle>
          <a:p>
            <a:r>
              <a:rPr lang="en-US" dirty="0"/>
              <a:t>Section title with border</a:t>
            </a:r>
          </a:p>
        </p:txBody>
      </p:sp>
      <p:sp>
        <p:nvSpPr>
          <p:cNvPr id="6" name="Text Placeholder 4">
            <a:extLst>
              <a:ext uri="{FF2B5EF4-FFF2-40B4-BE49-F238E27FC236}">
                <a16:creationId xmlns:a16="http://schemas.microsoft.com/office/drawing/2014/main" id="{10F58DD1-3970-D84D-8040-EF33B0971D59}"/>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pic>
        <p:nvPicPr>
          <p:cNvPr id="3" name="Graphic 2">
            <a:extLst>
              <a:ext uri="{FF2B5EF4-FFF2-40B4-BE49-F238E27FC236}">
                <a16:creationId xmlns:a16="http://schemas.microsoft.com/office/drawing/2014/main" id="{B4FBE5B2-2D6A-4DC6-9944-CF3D7EC50A4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131248"/>
            <a:ext cx="12192000" cy="428625"/>
          </a:xfrm>
          <a:prstGeom prst="rect">
            <a:avLst/>
          </a:prstGeom>
        </p:spPr>
      </p:pic>
      <p:pic>
        <p:nvPicPr>
          <p:cNvPr id="8" name="Graphic 7">
            <a:extLst>
              <a:ext uri="{FF2B5EF4-FFF2-40B4-BE49-F238E27FC236}">
                <a16:creationId xmlns:a16="http://schemas.microsoft.com/office/drawing/2014/main" id="{B9407BD0-C2EE-44A7-8749-433953FD1F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340659"/>
            <a:ext cx="12192000" cy="428625"/>
          </a:xfrm>
          <a:prstGeom prst="rect">
            <a:avLst/>
          </a:prstGeom>
        </p:spPr>
      </p:pic>
    </p:spTree>
    <p:extLst>
      <p:ext uri="{BB962C8B-B14F-4D97-AF65-F5344CB8AC3E}">
        <p14:creationId xmlns:p14="http://schemas.microsoft.com/office/powerpoint/2010/main" val="3701056609"/>
      </p:ext>
    </p:extLst>
  </p:cSld>
  <p:clrMapOvr>
    <a:masterClrMapping/>
  </p:clrMapOvr>
  <p:extLst>
    <p:ext uri="{DCECCB84-F9BA-43D5-87BE-67443E8EF086}">
      <p15:sldGuideLst xmlns:p15="http://schemas.microsoft.com/office/powerpoint/2012/main">
        <p15:guide id="1" orient="horz" pos="384" userDrawn="1">
          <p15:clr>
            <a:srgbClr val="FBAE40"/>
          </p15:clr>
        </p15:guide>
        <p15:guide id="2" pos="6127">
          <p15:clr>
            <a:srgbClr val="5ACBF0"/>
          </p15:clr>
        </p15:guide>
        <p15:guide id="3" orient="horz" pos="216" userDrawn="1">
          <p15:clr>
            <a:srgbClr val="5ACBF0"/>
          </p15:clr>
        </p15:guide>
        <p15:guide id="4" orient="horz" pos="4128" userDrawn="1">
          <p15:clr>
            <a:srgbClr val="5ACBF0"/>
          </p15:clr>
        </p15:guide>
        <p15:guide id="5" orient="horz" pos="3936"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364696-E1F3-49EF-AEC8-730A16D9A23F}" type="datetimeFigureOut">
              <a:rPr lang="en-US" altLang="en-US" smtClean="0"/>
              <a:pPr/>
              <a:t>3/27/2023</a:t>
            </a:fld>
            <a:endParaRPr lang="en-US" alt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lt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02A1B0-4691-41D9-84E0-69D594EAA3FE}" type="slidenum">
              <a:rPr lang="en-US" altLang="en-US" smtClean="0"/>
              <a:pPr/>
              <a:t>‹#›</a:t>
            </a:fld>
            <a:endParaRPr lang="en-US" altLang="en-US" dirty="0"/>
          </a:p>
        </p:txBody>
      </p:sp>
    </p:spTree>
    <p:extLst>
      <p:ext uri="{BB962C8B-B14F-4D97-AF65-F5344CB8AC3E}">
        <p14:creationId xmlns:p14="http://schemas.microsoft.com/office/powerpoint/2010/main" val="1595586410"/>
      </p:ext>
    </p:extLst>
  </p:cSld>
  <p:clrMap bg1="dk1" tx1="lt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9" r:id="rId5"/>
    <p:sldLayoutId id="2147483730" r:id="rId6"/>
    <p:sldLayoutId id="2147483722" r:id="rId7"/>
    <p:sldLayoutId id="2147483723" r:id="rId8"/>
    <p:sldLayoutId id="2147483724" r:id="rId9"/>
    <p:sldLayoutId id="2147483725" r:id="rId10"/>
    <p:sldLayoutId id="2147483726" r:id="rId11"/>
    <p:sldLayoutId id="2147483727" r:id="rId12"/>
    <p:sldLayoutId id="2147483728" r:id="rId13"/>
    <p:sldLayoutId id="2147483732" r:id="rId14"/>
    <p:sldLayoutId id="2147483892" r:id="rId15"/>
    <p:sldLayoutId id="2147483894" r:id="rId16"/>
    <p:sldLayoutId id="2147483896" r:id="rId17"/>
    <p:sldLayoutId id="2147483897" r:id="rId18"/>
    <p:sldLayoutId id="2147483899" r:id="rId19"/>
    <p:sldLayoutId id="2147483900" r:id="rId20"/>
    <p:sldLayoutId id="2147483901" r:id="rId2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hyperlink" Target="http://www.armstrongcfh.com/"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CA7E8EA-FF4D-4A68-97F9-3EBE97F73E12}"/>
              </a:ext>
            </a:extLst>
          </p:cNvPr>
          <p:cNvSpPr>
            <a:spLocks noGrp="1"/>
          </p:cNvSpPr>
          <p:nvPr>
            <p:ph type="title"/>
          </p:nvPr>
        </p:nvSpPr>
        <p:spPr>
          <a:xfrm>
            <a:off x="3129280" y="568961"/>
            <a:ext cx="8676640" cy="5872480"/>
          </a:xfrm>
        </p:spPr>
        <p:txBody>
          <a:bodyPr>
            <a:noAutofit/>
          </a:bodyPr>
          <a:lstStyle/>
          <a:p>
            <a:r>
              <a:rPr lang="en-US" sz="3600" dirty="0">
                <a:latin typeface="Sagona Book" panose="02020503050505020204" pitchFamily="18" charset="0"/>
              </a:rPr>
              <a:t>Increasing Mental Health Service Utilization in Black Populations During COVID-19: Clarifying Clinician Responsibility</a:t>
            </a:r>
            <a:br>
              <a:rPr lang="en-US" sz="3600" b="0" dirty="0">
                <a:latin typeface="Sagona Book" panose="02020503050505020204" pitchFamily="18" charset="0"/>
              </a:rPr>
            </a:br>
            <a:br>
              <a:rPr lang="en-US" sz="3600" b="0" dirty="0">
                <a:latin typeface="Sagona Book" panose="02020503050505020204" pitchFamily="18" charset="0"/>
              </a:rPr>
            </a:br>
            <a:br>
              <a:rPr lang="en-US" sz="3600" b="0" dirty="0">
                <a:latin typeface="Sagona Book" panose="02020503050505020204" pitchFamily="18" charset="0"/>
              </a:rPr>
            </a:br>
            <a:br>
              <a:rPr lang="en-US" sz="2400" b="0" dirty="0">
                <a:latin typeface="Bookman Old Style" panose="02050604050505020204" pitchFamily="18" charset="0"/>
              </a:rPr>
            </a:br>
            <a:r>
              <a:rPr lang="en-US" sz="2000" b="0" i="0" dirty="0">
                <a:effectLst/>
                <a:latin typeface="Bookman Old Style" panose="02050604050505020204" pitchFamily="18" charset="0"/>
              </a:rPr>
              <a:t>Race, Culture, and Practice: Centering the Mental Health and Wellness of BIPOC Communities Webinar at Bowie State University</a:t>
            </a:r>
            <a:br>
              <a:rPr lang="en-US" sz="2000" b="0" dirty="0">
                <a:solidFill>
                  <a:srgbClr val="1F497D"/>
                </a:solidFill>
                <a:latin typeface="Bookman Old Style" panose="02050604050505020204" pitchFamily="18" charset="0"/>
              </a:rPr>
            </a:br>
            <a:r>
              <a:rPr lang="en-US" altLang="en-US" sz="2000" b="0" dirty="0">
                <a:latin typeface="Bookman Old Style" panose="02050604050505020204" pitchFamily="18" charset="0"/>
              </a:rPr>
              <a:t>Presented by Tonya D. Armstrong, Ph.D., M.T.S.</a:t>
            </a:r>
            <a:br>
              <a:rPr lang="en-US" altLang="en-US" sz="2000" b="0" dirty="0">
                <a:latin typeface="Bookman Old Style" panose="02050604050505020204" pitchFamily="18" charset="0"/>
              </a:rPr>
            </a:br>
            <a:r>
              <a:rPr lang="en-US" altLang="en-US" sz="2000" b="0" dirty="0">
                <a:latin typeface="Bookman Old Style" panose="02050604050505020204" pitchFamily="18" charset="0"/>
              </a:rPr>
              <a:t>Owner, CEO, and Licensed Psychologist</a:t>
            </a:r>
            <a:br>
              <a:rPr lang="en-US" altLang="en-US" sz="2000" b="0" dirty="0">
                <a:latin typeface="Bookman Old Style" panose="02050604050505020204" pitchFamily="18" charset="0"/>
              </a:rPr>
            </a:br>
            <a:r>
              <a:rPr lang="en-US" altLang="en-US" sz="2000" b="0" dirty="0">
                <a:latin typeface="Bookman Old Style" panose="02050604050505020204" pitchFamily="18" charset="0"/>
              </a:rPr>
              <a:t>The Armstrong Center for Hope</a:t>
            </a:r>
            <a:br>
              <a:rPr lang="en-US" altLang="en-US" sz="2000" b="0" dirty="0">
                <a:latin typeface="Bookman Old Style" panose="02050604050505020204" pitchFamily="18" charset="0"/>
              </a:rPr>
            </a:br>
            <a:r>
              <a:rPr lang="en-US" altLang="en-US" sz="2000" b="0" dirty="0">
                <a:latin typeface="Bookman Old Style" panose="02050604050505020204" pitchFamily="18" charset="0"/>
              </a:rPr>
              <a:t>Durham and Raleigh, North Carolina</a:t>
            </a:r>
            <a:br>
              <a:rPr lang="en-US" altLang="en-US" sz="2000" b="0" dirty="0">
                <a:latin typeface="Bookman Old Style" panose="02050604050505020204" pitchFamily="18" charset="0"/>
              </a:rPr>
            </a:br>
            <a:r>
              <a:rPr lang="en-US" altLang="en-US" sz="2000" b="0" dirty="0">
                <a:latin typeface="Bookman Old Style" panose="02050604050505020204" pitchFamily="18" charset="0"/>
              </a:rPr>
              <a:t>February 8, 2023</a:t>
            </a:r>
            <a:endParaRPr lang="en-US" sz="2000" dirty="0">
              <a:solidFill>
                <a:schemeClr val="accent5"/>
              </a:solidFill>
              <a:latin typeface="Bookman Old Style" panose="02050604050505020204" pitchFamily="18" charset="0"/>
            </a:endParaRPr>
          </a:p>
        </p:txBody>
      </p:sp>
    </p:spTree>
    <p:extLst>
      <p:ext uri="{BB962C8B-B14F-4D97-AF65-F5344CB8AC3E}">
        <p14:creationId xmlns:p14="http://schemas.microsoft.com/office/powerpoint/2010/main" val="2647525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8FBE6B-DC67-4E64-80F4-CADE978D2FE3}"/>
              </a:ext>
            </a:extLst>
          </p:cNvPr>
          <p:cNvSpPr>
            <a:spLocks noGrp="1"/>
          </p:cNvSpPr>
          <p:nvPr>
            <p:ph type="title"/>
          </p:nvPr>
        </p:nvSpPr>
        <p:spPr>
          <a:xfrm>
            <a:off x="593650" y="901216"/>
            <a:ext cx="11004697" cy="639979"/>
          </a:xfrm>
        </p:spPr>
        <p:txBody>
          <a:bodyPr>
            <a:noAutofit/>
          </a:bodyPr>
          <a:lstStyle/>
          <a:p>
            <a:pPr algn="ctr"/>
            <a:r>
              <a:rPr lang="en-US" sz="3200" dirty="0">
                <a:solidFill>
                  <a:schemeClr val="accent3"/>
                </a:solidFill>
                <a:latin typeface="Sagona Book" panose="02020503050505020204" pitchFamily="18" charset="0"/>
              </a:rPr>
              <a:t>Acknowledging the Suicide Crisis and the Impact of Adverse Experiences Among Black Children and Youth</a:t>
            </a:r>
          </a:p>
        </p:txBody>
      </p:sp>
      <p:sp>
        <p:nvSpPr>
          <p:cNvPr id="10" name="Text Placeholder 9">
            <a:extLst>
              <a:ext uri="{FF2B5EF4-FFF2-40B4-BE49-F238E27FC236}">
                <a16:creationId xmlns:a16="http://schemas.microsoft.com/office/drawing/2014/main" id="{3E90A16C-1235-4DE1-9AE7-2F7599C83F90}"/>
              </a:ext>
            </a:extLst>
          </p:cNvPr>
          <p:cNvSpPr>
            <a:spLocks noGrp="1"/>
          </p:cNvSpPr>
          <p:nvPr>
            <p:ph type="body" sz="quarter" idx="13"/>
          </p:nvPr>
        </p:nvSpPr>
        <p:spPr>
          <a:xfrm>
            <a:off x="887183" y="1911036"/>
            <a:ext cx="10638510" cy="3764280"/>
          </a:xfrm>
        </p:spPr>
        <p:txBody>
          <a:bodyPr>
            <a:noAutofit/>
          </a:bodyPr>
          <a:lstStyle/>
          <a:p>
            <a:pPr marL="285750" indent="-285750">
              <a:buFont typeface="Arial" panose="020B0604020202020204" pitchFamily="34" charset="0"/>
              <a:buChar char="•"/>
            </a:pPr>
            <a:r>
              <a:rPr lang="en-US" altLang="en-US" sz="2000" dirty="0">
                <a:latin typeface="Bookman Old Style" panose="02050604050505020204" pitchFamily="18" charset="0"/>
              </a:rPr>
              <a:t>Suicide is the second leading cause of death in Black children ages 10-14 &amp; the third leading cause of death among Black adolescents (Bridge et al., 2018)</a:t>
            </a:r>
          </a:p>
          <a:p>
            <a:pPr marL="285750" indent="-285750">
              <a:buFont typeface="Arial" panose="020B0604020202020204" pitchFamily="34" charset="0"/>
              <a:buChar char="•"/>
            </a:pPr>
            <a:r>
              <a:rPr lang="en-US" altLang="en-US" sz="2000" b="0" dirty="0">
                <a:latin typeface="Bookman Old Style" panose="02050604050505020204" pitchFamily="18" charset="0"/>
              </a:rPr>
              <a:t>Suicide risk rises during mid-adole</a:t>
            </a:r>
            <a:r>
              <a:rPr lang="en-US" altLang="en-US" sz="2000" dirty="0">
                <a:latin typeface="Bookman Old Style" panose="02050604050505020204" pitchFamily="18" charset="0"/>
              </a:rPr>
              <a:t>scence for females, in particular</a:t>
            </a:r>
          </a:p>
          <a:p>
            <a:pPr marL="285750" indent="-285750">
              <a:buFont typeface="Arial" panose="020B0604020202020204" pitchFamily="34" charset="0"/>
              <a:buChar char="•"/>
            </a:pPr>
            <a:r>
              <a:rPr lang="en-US" altLang="en-US" sz="2000" b="0" dirty="0">
                <a:latin typeface="Bookman Old Style" panose="02050604050505020204" pitchFamily="18" charset="0"/>
              </a:rPr>
              <a:t>Advers</a:t>
            </a:r>
            <a:r>
              <a:rPr lang="en-US" altLang="en-US" sz="2000" dirty="0">
                <a:latin typeface="Bookman Old Style" panose="02050604050505020204" pitchFamily="18" charset="0"/>
              </a:rPr>
              <a:t>e Childhood Experiences (ACEs) often exacerbate suicide risk:</a:t>
            </a:r>
          </a:p>
          <a:p>
            <a:pPr marL="971550" lvl="1" indent="-285750"/>
            <a:r>
              <a:rPr lang="en-US" altLang="en-US" sz="2000" b="0" dirty="0">
                <a:latin typeface="Bookman Old Style" panose="02050604050505020204" pitchFamily="18" charset="0"/>
              </a:rPr>
              <a:t>Emotional and physical child abuse</a:t>
            </a:r>
          </a:p>
          <a:p>
            <a:pPr marL="971550" lvl="1" indent="-285750"/>
            <a:r>
              <a:rPr lang="en-US" altLang="en-US" sz="2000" dirty="0">
                <a:latin typeface="Bookman Old Style" panose="02050604050505020204" pitchFamily="18" charset="0"/>
              </a:rPr>
              <a:t>Emotional and physical neglect</a:t>
            </a:r>
          </a:p>
          <a:p>
            <a:pPr marL="971550" lvl="1" indent="-285750"/>
            <a:r>
              <a:rPr lang="en-US" altLang="en-US" sz="2000" b="0" dirty="0">
                <a:latin typeface="Bookman Old Style" panose="02050604050505020204" pitchFamily="18" charset="0"/>
              </a:rPr>
              <a:t>Parental domestic violence</a:t>
            </a:r>
          </a:p>
          <a:p>
            <a:pPr marL="971550" lvl="1" indent="-285750"/>
            <a:r>
              <a:rPr lang="en-US" altLang="en-US" sz="2000" dirty="0">
                <a:latin typeface="Bookman Old Style" panose="02050604050505020204" pitchFamily="18" charset="0"/>
              </a:rPr>
              <a:t>Parental separation or divorce</a:t>
            </a:r>
          </a:p>
          <a:p>
            <a:pPr marL="971550" lvl="1" indent="-285750"/>
            <a:r>
              <a:rPr lang="en-US" altLang="en-US" sz="2000" b="0" dirty="0">
                <a:latin typeface="Bookman Old Style" panose="02050604050505020204" pitchFamily="18" charset="0"/>
              </a:rPr>
              <a:t>Parental mental health problems</a:t>
            </a:r>
          </a:p>
          <a:p>
            <a:pPr marL="971550" lvl="1" indent="-285750"/>
            <a:r>
              <a:rPr lang="en-US" altLang="en-US" sz="2000" dirty="0">
                <a:latin typeface="Bookman Old Style" panose="02050604050505020204" pitchFamily="18" charset="0"/>
              </a:rPr>
              <a:t>Substance abuse</a:t>
            </a:r>
          </a:p>
          <a:p>
            <a:pPr marL="971550" lvl="1" indent="-285750"/>
            <a:r>
              <a:rPr lang="en-US" altLang="en-US" sz="2000" b="0" dirty="0">
                <a:latin typeface="Bookman Old Style" panose="02050604050505020204" pitchFamily="18" charset="0"/>
              </a:rPr>
              <a:t>Parental imprisonment</a:t>
            </a:r>
          </a:p>
          <a:p>
            <a:pPr marL="285750" indent="-285750">
              <a:buFont typeface="Arial" panose="020B0604020202020204" pitchFamily="34" charset="0"/>
              <a:buChar char="•"/>
            </a:pPr>
            <a:r>
              <a:rPr lang="en-US" altLang="en-US" sz="2000" dirty="0">
                <a:latin typeface="Bookman Old Style" panose="02050604050505020204" pitchFamily="18" charset="0"/>
              </a:rPr>
              <a:t>Higher levels of ACES associated with externalizing behaviors and ADHD diagnosis</a:t>
            </a:r>
          </a:p>
        </p:txBody>
      </p:sp>
    </p:spTree>
    <p:extLst>
      <p:ext uri="{BB962C8B-B14F-4D97-AF65-F5344CB8AC3E}">
        <p14:creationId xmlns:p14="http://schemas.microsoft.com/office/powerpoint/2010/main" val="2803557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2B839A9-BE4F-40C7-ABA3-682B626FFB08}"/>
              </a:ext>
            </a:extLst>
          </p:cNvPr>
          <p:cNvSpPr>
            <a:spLocks noGrp="1"/>
          </p:cNvSpPr>
          <p:nvPr>
            <p:ph type="body" sz="quarter" idx="13"/>
          </p:nvPr>
        </p:nvSpPr>
        <p:spPr>
          <a:xfrm>
            <a:off x="876300" y="1905000"/>
            <a:ext cx="10553700" cy="4739640"/>
          </a:xfrm>
        </p:spPr>
        <p:txBody>
          <a:bodyPr>
            <a:normAutofit/>
          </a:bodyPr>
          <a:lstStyle/>
          <a:p>
            <a:pPr marL="342900" indent="-342900">
              <a:buFont typeface="Arial" panose="020B0604020202020204" pitchFamily="34" charset="0"/>
              <a:buChar char="•"/>
            </a:pPr>
            <a:r>
              <a:rPr lang="en-US" sz="2400" dirty="0">
                <a:latin typeface="Bookman Old Style" panose="02050604050505020204" pitchFamily="18" charset="0"/>
              </a:rPr>
              <a:t>Acknowledge the presence of both internal (e.g., prayer, sustaining a positive self image) and external spiritual coping strategies (e.g., seeking social support, directly addressing the source of the problem).</a:t>
            </a:r>
          </a:p>
          <a:p>
            <a:pPr marL="342900" indent="-342900">
              <a:buFont typeface="Arial" panose="020B0604020202020204" pitchFamily="34" charset="0"/>
              <a:buChar char="•"/>
            </a:pPr>
            <a:r>
              <a:rPr lang="en-US" sz="2400" dirty="0">
                <a:latin typeface="Bookman Old Style" panose="02050604050505020204" pitchFamily="18" charset="0"/>
              </a:rPr>
              <a:t>Explore any history and salience of engagement in Black religious institutions.</a:t>
            </a:r>
          </a:p>
          <a:p>
            <a:pPr marL="342900" indent="-342900">
              <a:buFont typeface="Arial" panose="020B0604020202020204" pitchFamily="34" charset="0"/>
              <a:buChar char="•"/>
            </a:pPr>
            <a:r>
              <a:rPr lang="en-US" sz="2400" dirty="0">
                <a:latin typeface="Bookman Old Style" panose="02050604050505020204" pitchFamily="18" charset="0"/>
              </a:rPr>
              <a:t>Recognize spirituality as a protective factor, yet may also contribute to distress.</a:t>
            </a:r>
          </a:p>
          <a:p>
            <a:pPr marL="342900" indent="-342900">
              <a:buFont typeface="Arial" panose="020B0604020202020204" pitchFamily="34" charset="0"/>
              <a:buChar char="•"/>
            </a:pPr>
            <a:r>
              <a:rPr lang="en-US" sz="2400" dirty="0">
                <a:latin typeface="Bookman Old Style" panose="02050604050505020204" pitchFamily="18" charset="0"/>
              </a:rPr>
              <a:t>Assess the spiritual effects of racism.</a:t>
            </a:r>
          </a:p>
          <a:p>
            <a:pPr marL="342900" indent="-342900">
              <a:buFont typeface="Arial" panose="020B0604020202020204" pitchFamily="34" charset="0"/>
              <a:buChar char="•"/>
            </a:pPr>
            <a:endParaRPr lang="en-US" sz="2400" dirty="0">
              <a:latin typeface="Bookman Old Style" panose="02050604050505020204" pitchFamily="18" charset="0"/>
            </a:endParaRPr>
          </a:p>
        </p:txBody>
      </p:sp>
      <p:sp>
        <p:nvSpPr>
          <p:cNvPr id="4" name="Title 3">
            <a:extLst>
              <a:ext uri="{FF2B5EF4-FFF2-40B4-BE49-F238E27FC236}">
                <a16:creationId xmlns:a16="http://schemas.microsoft.com/office/drawing/2014/main" id="{267F19C7-A729-492B-8603-0651B356C0B1}"/>
              </a:ext>
            </a:extLst>
          </p:cNvPr>
          <p:cNvSpPr>
            <a:spLocks noGrp="1"/>
          </p:cNvSpPr>
          <p:nvPr>
            <p:ph type="title"/>
          </p:nvPr>
        </p:nvSpPr>
        <p:spPr/>
        <p:txBody>
          <a:bodyPr>
            <a:noAutofit/>
          </a:bodyPr>
          <a:lstStyle/>
          <a:p>
            <a:pPr algn="ctr"/>
            <a:r>
              <a:rPr lang="en-US" dirty="0">
                <a:latin typeface="Sagona Book" panose="02020503050505020204" pitchFamily="18" charset="0"/>
              </a:rPr>
              <a:t>Affirming the Importance of </a:t>
            </a:r>
            <a:br>
              <a:rPr lang="en-US" dirty="0">
                <a:latin typeface="Sagona Book" panose="02020503050505020204" pitchFamily="18" charset="0"/>
              </a:rPr>
            </a:br>
            <a:r>
              <a:rPr lang="en-US" dirty="0">
                <a:latin typeface="Sagona Book" panose="02020503050505020204" pitchFamily="18" charset="0"/>
              </a:rPr>
              <a:t>Religiosity and Spirituality</a:t>
            </a:r>
            <a:endParaRPr lang="en-US" dirty="0"/>
          </a:p>
        </p:txBody>
      </p:sp>
    </p:spTree>
    <p:extLst>
      <p:ext uri="{BB962C8B-B14F-4D97-AF65-F5344CB8AC3E}">
        <p14:creationId xmlns:p14="http://schemas.microsoft.com/office/powerpoint/2010/main" val="4024961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a:extLst>
              <a:ext uri="{FF2B5EF4-FFF2-40B4-BE49-F238E27FC236}">
                <a16:creationId xmlns:a16="http://schemas.microsoft.com/office/drawing/2014/main" id="{34F7B1A8-E27B-433E-B216-F3002147D0BE}"/>
              </a:ext>
            </a:extLst>
          </p:cNvPr>
          <p:cNvSpPr>
            <a:spLocks noGrp="1" noChangeArrowheads="1"/>
          </p:cNvSpPr>
          <p:nvPr>
            <p:ph type="body" sz="quarter" idx="11"/>
          </p:nvPr>
        </p:nvSpPr>
        <p:spPr>
          <a:xfrm>
            <a:off x="4533900" y="1586023"/>
            <a:ext cx="7489934" cy="3276600"/>
          </a:xfrm>
        </p:spPr>
        <p:txBody>
          <a:bodyPr>
            <a:noAutofit/>
          </a:bodyPr>
          <a:lstStyle/>
          <a:p>
            <a:pPr marL="342900" indent="-342900">
              <a:buFont typeface="Arial" panose="020B0604020202020204" pitchFamily="34" charset="0"/>
              <a:buChar char="•"/>
            </a:pPr>
            <a:r>
              <a:rPr lang="en-US" altLang="en-US" sz="2400" b="0" dirty="0">
                <a:latin typeface="Bookman Old Style" panose="02050604050505020204" pitchFamily="18" charset="0"/>
              </a:rPr>
              <a:t>Strongly encouraged by APA’s Ethical Code</a:t>
            </a:r>
          </a:p>
          <a:p>
            <a:pPr marL="342900" indent="-342900">
              <a:buFont typeface="Arial" panose="020B0604020202020204" pitchFamily="34" charset="0"/>
              <a:buChar char="•"/>
            </a:pPr>
            <a:r>
              <a:rPr lang="en-US" altLang="en-US" sz="2400" b="0" dirty="0">
                <a:latin typeface="Bookman Old Style" panose="02050604050505020204" pitchFamily="18" charset="0"/>
              </a:rPr>
              <a:t>Occupational distress is a real threat</a:t>
            </a:r>
          </a:p>
          <a:p>
            <a:pPr marL="626364" lvl="1" indent="-342900"/>
            <a:r>
              <a:rPr lang="en-US" altLang="en-US" sz="2400" dirty="0">
                <a:latin typeface="Bookman Old Style" panose="02050604050505020204" pitchFamily="18" charset="0"/>
              </a:rPr>
              <a:t>Documentation and record keeping</a:t>
            </a:r>
          </a:p>
          <a:p>
            <a:pPr marL="626364" lvl="1" indent="-342900"/>
            <a:r>
              <a:rPr lang="en-US" altLang="en-US" sz="2400" b="0" dirty="0">
                <a:latin typeface="Bookman Old Style" panose="02050604050505020204" pitchFamily="18" charset="0"/>
              </a:rPr>
              <a:t>Financial pressures</a:t>
            </a:r>
          </a:p>
          <a:p>
            <a:pPr marL="626364" lvl="1" indent="-342900"/>
            <a:r>
              <a:rPr lang="en-US" altLang="en-US" sz="2400" b="0" dirty="0">
                <a:latin typeface="Bookman Old Style" panose="02050604050505020204" pitchFamily="18" charset="0"/>
              </a:rPr>
              <a:t>Client risks</a:t>
            </a:r>
          </a:p>
          <a:p>
            <a:pPr marL="342900" indent="-342900">
              <a:buFont typeface="Arial" panose="020B0604020202020204" pitchFamily="34" charset="0"/>
              <a:buChar char="•"/>
            </a:pPr>
            <a:r>
              <a:rPr lang="en-US" altLang="en-US" sz="2400" b="0" dirty="0">
                <a:latin typeface="Bookman Old Style" panose="02050604050505020204" pitchFamily="18" charset="0"/>
              </a:rPr>
              <a:t>Additional barriers to self-care</a:t>
            </a:r>
          </a:p>
          <a:p>
            <a:pPr marL="626364" lvl="1" indent="-342900"/>
            <a:r>
              <a:rPr lang="en-US" altLang="en-US" sz="2400" dirty="0">
                <a:latin typeface="Bookman Old Style" panose="02050604050505020204" pitchFamily="18" charset="0"/>
              </a:rPr>
              <a:t>Client care</a:t>
            </a:r>
          </a:p>
          <a:p>
            <a:pPr marL="626364" lvl="1" indent="-342900"/>
            <a:r>
              <a:rPr lang="en-US" altLang="en-US" sz="2400" b="0" dirty="0">
                <a:latin typeface="Bookman Old Style" panose="02050604050505020204" pitchFamily="18" charset="0"/>
              </a:rPr>
              <a:t>Achievement</a:t>
            </a:r>
          </a:p>
          <a:p>
            <a:pPr marL="626364" lvl="1" indent="-342900"/>
            <a:r>
              <a:rPr lang="en-US" altLang="en-US" sz="2400" dirty="0">
                <a:latin typeface="Bookman Old Style" panose="02050604050505020204" pitchFamily="18" charset="0"/>
              </a:rPr>
              <a:t>Career development</a:t>
            </a:r>
          </a:p>
          <a:p>
            <a:pPr marL="626364" lvl="1" indent="-342900"/>
            <a:r>
              <a:rPr lang="en-US" altLang="en-US" sz="2400" b="0" dirty="0">
                <a:latin typeface="Bookman Old Style" panose="02050604050505020204" pitchFamily="18" charset="0"/>
              </a:rPr>
              <a:t>Desire for upward mobility</a:t>
            </a:r>
          </a:p>
          <a:p>
            <a:pPr marL="626364" lvl="1" indent="-342900"/>
            <a:endParaRPr lang="en-US" altLang="en-US" sz="2400" b="0" dirty="0">
              <a:latin typeface="Bookman Old Style" panose="02050604050505020204" pitchFamily="18" charset="0"/>
            </a:endParaRPr>
          </a:p>
        </p:txBody>
      </p:sp>
      <p:sp>
        <p:nvSpPr>
          <p:cNvPr id="27650" name="Rectangle 2">
            <a:extLst>
              <a:ext uri="{FF2B5EF4-FFF2-40B4-BE49-F238E27FC236}">
                <a16:creationId xmlns:a16="http://schemas.microsoft.com/office/drawing/2014/main" id="{CDC0B4F8-958D-4F4A-9F9B-E5961AB7298D}"/>
              </a:ext>
            </a:extLst>
          </p:cNvPr>
          <p:cNvSpPr>
            <a:spLocks noGrp="1" noChangeArrowheads="1"/>
          </p:cNvSpPr>
          <p:nvPr>
            <p:ph type="title"/>
          </p:nvPr>
        </p:nvSpPr>
        <p:spPr>
          <a:xfrm>
            <a:off x="4321247" y="248128"/>
            <a:ext cx="7237688" cy="1189038"/>
          </a:xfrm>
        </p:spPr>
        <p:txBody>
          <a:bodyPr anchor="t">
            <a:noAutofit/>
          </a:bodyPr>
          <a:lstStyle/>
          <a:p>
            <a:pPr algn="ctr"/>
            <a:r>
              <a:rPr lang="en-US" altLang="en-US" dirty="0">
                <a:latin typeface="Sagona Book" panose="02020503050505020204" pitchFamily="18" charset="0"/>
              </a:rPr>
              <a:t>Prioritizing Self-Care: </a:t>
            </a:r>
            <a:br>
              <a:rPr lang="en-US" altLang="en-US" dirty="0">
                <a:latin typeface="Sagona Book" panose="02020503050505020204" pitchFamily="18" charset="0"/>
              </a:rPr>
            </a:br>
            <a:r>
              <a:rPr lang="en-US" altLang="en-US" dirty="0">
                <a:latin typeface="Sagona Book" panose="02020503050505020204" pitchFamily="18" charset="0"/>
              </a:rPr>
              <a:t>An Ethical Necessity</a:t>
            </a:r>
            <a:br>
              <a:rPr lang="en-US" altLang="en-US" dirty="0">
                <a:latin typeface="Sagona Book" panose="02020503050505020204" pitchFamily="18" charset="0"/>
              </a:rPr>
            </a:br>
            <a:endParaRPr lang="en-US" altLang="en-US" dirty="0">
              <a:latin typeface="Sagona Book" panose="020205030505050202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4CAFE223-A567-4451-B6F3-3104D4D2EF37}"/>
              </a:ext>
            </a:extLst>
          </p:cNvPr>
          <p:cNvSpPr>
            <a:spLocks noGrp="1" noChangeArrowheads="1"/>
          </p:cNvSpPr>
          <p:nvPr>
            <p:ph type="title"/>
          </p:nvPr>
        </p:nvSpPr>
        <p:spPr/>
        <p:txBody>
          <a:bodyPr>
            <a:normAutofit/>
          </a:bodyPr>
          <a:lstStyle/>
          <a:p>
            <a:pPr algn="ctr"/>
            <a:r>
              <a:rPr lang="en-US" altLang="en-US" sz="3600" dirty="0">
                <a:latin typeface="Sagona Book" panose="02020503050505020204" pitchFamily="18" charset="0"/>
              </a:rPr>
              <a:t>Outward and Inward Perspectives </a:t>
            </a:r>
            <a:br>
              <a:rPr lang="en-US" altLang="en-US" sz="3600" dirty="0">
                <a:latin typeface="Sagona Book" panose="02020503050505020204" pitchFamily="18" charset="0"/>
              </a:rPr>
            </a:br>
            <a:r>
              <a:rPr lang="en-US" altLang="en-US" sz="3600" dirty="0">
                <a:latin typeface="Sagona Book" panose="02020503050505020204" pitchFamily="18" charset="0"/>
              </a:rPr>
              <a:t>from Black Clinicians</a:t>
            </a:r>
          </a:p>
        </p:txBody>
      </p:sp>
      <p:sp>
        <p:nvSpPr>
          <p:cNvPr id="32771" name="Rectangle 3">
            <a:extLst>
              <a:ext uri="{FF2B5EF4-FFF2-40B4-BE49-F238E27FC236}">
                <a16:creationId xmlns:a16="http://schemas.microsoft.com/office/drawing/2014/main" id="{8AFFA4E9-FEB9-4931-8F6E-E330FB0FFB23}"/>
              </a:ext>
            </a:extLst>
          </p:cNvPr>
          <p:cNvSpPr>
            <a:spLocks noGrp="1" noChangeArrowheads="1"/>
          </p:cNvSpPr>
          <p:nvPr>
            <p:ph idx="1"/>
          </p:nvPr>
        </p:nvSpPr>
        <p:spPr/>
        <p:txBody>
          <a:bodyPr>
            <a:normAutofit/>
          </a:bodyPr>
          <a:lstStyle/>
          <a:p>
            <a:pPr>
              <a:lnSpc>
                <a:spcPct val="90000"/>
              </a:lnSpc>
            </a:pPr>
            <a:r>
              <a:rPr lang="en-US" altLang="en-US" dirty="0">
                <a:latin typeface="Bookman Old Style" panose="02050604050505020204" pitchFamily="18" charset="0"/>
              </a:rPr>
              <a:t>Raising self-awareness</a:t>
            </a:r>
          </a:p>
          <a:p>
            <a:pPr>
              <a:lnSpc>
                <a:spcPct val="90000"/>
              </a:lnSpc>
            </a:pPr>
            <a:r>
              <a:rPr lang="en-US" altLang="en-US" dirty="0">
                <a:latin typeface="Bookman Old Style" panose="02050604050505020204" pitchFamily="18" charset="0"/>
              </a:rPr>
              <a:t>Understanding one’s positionality and privilege</a:t>
            </a:r>
          </a:p>
          <a:p>
            <a:pPr>
              <a:lnSpc>
                <a:spcPct val="90000"/>
              </a:lnSpc>
            </a:pPr>
            <a:r>
              <a:rPr lang="en-US" altLang="en-US" dirty="0">
                <a:latin typeface="Bookman Old Style" panose="02050604050505020204" pitchFamily="18" charset="0"/>
              </a:rPr>
              <a:t>Reflect on policies and processes to ensure equitable treatment</a:t>
            </a:r>
          </a:p>
          <a:p>
            <a:pPr>
              <a:lnSpc>
                <a:spcPct val="90000"/>
              </a:lnSpc>
            </a:pPr>
            <a:r>
              <a:rPr lang="en-US" altLang="en-US" dirty="0">
                <a:latin typeface="Bookman Old Style" panose="02050604050505020204" pitchFamily="18" charset="0"/>
              </a:rPr>
              <a:t>Particular considerations for Black therapists in the </a:t>
            </a:r>
            <a:r>
              <a:rPr lang="en-US" altLang="en-US" dirty="0" err="1">
                <a:latin typeface="Bookman Old Style" panose="02050604050505020204" pitchFamily="18" charset="0"/>
              </a:rPr>
              <a:t>polypandemic</a:t>
            </a:r>
            <a:r>
              <a:rPr lang="en-US" altLang="en-US" dirty="0">
                <a:latin typeface="Bookman Old Style" panose="02050604050505020204" pitchFamily="18" charset="0"/>
              </a:rPr>
              <a:t>:</a:t>
            </a:r>
          </a:p>
          <a:p>
            <a:pPr lvl="1"/>
            <a:r>
              <a:rPr lang="en-US" altLang="en-US" dirty="0">
                <a:latin typeface="Bookman Old Style" panose="02050604050505020204" pitchFamily="18" charset="0"/>
              </a:rPr>
              <a:t>Feeling overwhelmed and afraid</a:t>
            </a:r>
          </a:p>
          <a:p>
            <a:pPr lvl="1"/>
            <a:r>
              <a:rPr lang="en-US" altLang="en-US" dirty="0">
                <a:latin typeface="Bookman Old Style" panose="02050604050505020204" pitchFamily="18" charset="0"/>
              </a:rPr>
              <a:t>Facing challenges when holding space for Black clients</a:t>
            </a:r>
          </a:p>
          <a:p>
            <a:pPr lvl="1"/>
            <a:r>
              <a:rPr lang="en-US" altLang="en-US" dirty="0">
                <a:latin typeface="Bookman Old Style" panose="02050604050505020204" pitchFamily="18" charset="0"/>
              </a:rPr>
              <a:t>Finding ways to support white clients with differing ideological and sociopolitical viewpoints</a:t>
            </a:r>
          </a:p>
          <a:p>
            <a:pPr lvl="1"/>
            <a:endParaRPr lang="en-US" altLang="en-US" dirty="0">
              <a:latin typeface="Bookman Old Style" panose="020506040505050202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0BE0F-0712-BFF1-BB3C-272427C42F8E}"/>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CD887EC-8421-A954-A678-DB6D3EA2251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5333"/>
            <a:ext cx="12192000" cy="6934199"/>
          </a:xfrm>
        </p:spPr>
      </p:pic>
    </p:spTree>
    <p:extLst>
      <p:ext uri="{BB962C8B-B14F-4D97-AF65-F5344CB8AC3E}">
        <p14:creationId xmlns:p14="http://schemas.microsoft.com/office/powerpoint/2010/main" val="3290089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54A17-8182-4229-9023-F3A14813DC31}"/>
              </a:ext>
            </a:extLst>
          </p:cNvPr>
          <p:cNvSpPr>
            <a:spLocks noGrp="1"/>
          </p:cNvSpPr>
          <p:nvPr>
            <p:ph type="title"/>
          </p:nvPr>
        </p:nvSpPr>
        <p:spPr>
          <a:xfrm>
            <a:off x="936610" y="712018"/>
            <a:ext cx="10566399" cy="584775"/>
          </a:xfrm>
        </p:spPr>
        <p:txBody>
          <a:bodyPr/>
          <a:lstStyle/>
          <a:p>
            <a:r>
              <a:rPr lang="en-US" sz="3800" dirty="0">
                <a:latin typeface="Sagona Book" panose="02020503050505020204" pitchFamily="18" charset="0"/>
              </a:rPr>
              <a:t>Views on the </a:t>
            </a:r>
            <a:r>
              <a:rPr lang="en-US" sz="3800" dirty="0" err="1">
                <a:latin typeface="Sagona Book" panose="02020503050505020204" pitchFamily="18" charset="0"/>
              </a:rPr>
              <a:t>Polypandemic</a:t>
            </a:r>
            <a:r>
              <a:rPr lang="en-US" sz="3800" dirty="0">
                <a:latin typeface="Sagona Book" panose="02020503050505020204" pitchFamily="18" charset="0"/>
              </a:rPr>
              <a:t> From Our Staff</a:t>
            </a:r>
          </a:p>
        </p:txBody>
      </p:sp>
      <p:sp>
        <p:nvSpPr>
          <p:cNvPr id="3" name="Text Placeholder 2">
            <a:extLst>
              <a:ext uri="{FF2B5EF4-FFF2-40B4-BE49-F238E27FC236}">
                <a16:creationId xmlns:a16="http://schemas.microsoft.com/office/drawing/2014/main" id="{2BA579A1-86C1-44C7-B6A3-7B985CB1B3BA}"/>
              </a:ext>
            </a:extLst>
          </p:cNvPr>
          <p:cNvSpPr>
            <a:spLocks noGrp="1"/>
          </p:cNvSpPr>
          <p:nvPr>
            <p:ph type="body" sz="quarter" idx="12"/>
          </p:nvPr>
        </p:nvSpPr>
        <p:spPr>
          <a:xfrm>
            <a:off x="1254643" y="1554298"/>
            <a:ext cx="10451804" cy="2539237"/>
          </a:xfrm>
        </p:spPr>
        <p:txBody>
          <a:bodyPr/>
          <a:lstStyle/>
          <a:p>
            <a:pPr marL="342900" indent="-342900" algn="l">
              <a:buFont typeface="Arial" panose="020B0604020202020204" pitchFamily="34" charset="0"/>
              <a:buChar char="•"/>
            </a:pPr>
            <a:r>
              <a:rPr lang="en-US" sz="2200" dirty="0">
                <a:latin typeface="Bookman Old Style" panose="02050604050505020204" pitchFamily="18" charset="0"/>
              </a:rPr>
              <a:t>Staff (Clinical and administrative)</a:t>
            </a:r>
          </a:p>
          <a:p>
            <a:pPr marL="1028700" lvl="1" indent="-342900"/>
            <a:r>
              <a:rPr lang="en-US" sz="2200" dirty="0">
                <a:latin typeface="Bookman Old Style" panose="02050604050505020204" pitchFamily="18" charset="0"/>
              </a:rPr>
              <a:t>70% of our staff are Black</a:t>
            </a:r>
          </a:p>
          <a:p>
            <a:pPr marL="1028700" lvl="1" indent="-342900"/>
            <a:r>
              <a:rPr lang="en-US" sz="2200" dirty="0">
                <a:latin typeface="Bookman Old Style" panose="02050604050505020204" pitchFamily="18" charset="0"/>
              </a:rPr>
              <a:t>Ages range from 22 to 65</a:t>
            </a:r>
          </a:p>
          <a:p>
            <a:pPr marL="1028700" lvl="1" indent="-342900"/>
            <a:r>
              <a:rPr lang="en-US" sz="2200" dirty="0">
                <a:latin typeface="Bookman Old Style" panose="02050604050505020204" pitchFamily="18" charset="0"/>
              </a:rPr>
              <a:t>85% identifies as female</a:t>
            </a:r>
          </a:p>
          <a:p>
            <a:pPr marL="1028700" lvl="1" indent="-342900"/>
            <a:r>
              <a:rPr lang="en-US" sz="2200" dirty="0">
                <a:latin typeface="Bookman Old Style" panose="02050604050505020204" pitchFamily="18" charset="0"/>
              </a:rPr>
              <a:t>Includes professionals in psychology, clinical social work, marriage and family therapy, and clinical mental health counseling</a:t>
            </a:r>
          </a:p>
          <a:p>
            <a:pPr marL="1028700" lvl="1" indent="-342900"/>
            <a:r>
              <a:rPr lang="en-US" sz="2200" dirty="0">
                <a:latin typeface="Bookman Old Style" panose="02050604050505020204" pitchFamily="18" charset="0"/>
              </a:rPr>
              <a:t>Combination of formal and informal religious and spiritual preparation</a:t>
            </a:r>
          </a:p>
          <a:p>
            <a:pPr marL="342900" indent="-342900" algn="l">
              <a:buFont typeface="Arial" panose="020B0604020202020204" pitchFamily="34" charset="0"/>
              <a:buChar char="•"/>
            </a:pPr>
            <a:r>
              <a:rPr lang="en-US" sz="2200" dirty="0">
                <a:latin typeface="Bookman Old Style" panose="02050604050505020204" pitchFamily="18" charset="0"/>
              </a:rPr>
              <a:t>Clients</a:t>
            </a:r>
          </a:p>
          <a:p>
            <a:pPr marL="1028700" lvl="1" indent="-342900"/>
            <a:r>
              <a:rPr lang="en-US" sz="2200" dirty="0">
                <a:latin typeface="Bookman Old Style" panose="02050604050505020204" pitchFamily="18" charset="0"/>
              </a:rPr>
              <a:t>85% of our clientele are Black</a:t>
            </a:r>
          </a:p>
          <a:p>
            <a:pPr marL="1028700" lvl="1" indent="-342900"/>
            <a:r>
              <a:rPr lang="en-US" sz="2200" dirty="0">
                <a:latin typeface="Bookman Old Style" panose="02050604050505020204" pitchFamily="18" charset="0"/>
              </a:rPr>
              <a:t>Ages range from 2 to 75</a:t>
            </a:r>
          </a:p>
          <a:p>
            <a:pPr marL="1028700" lvl="1" indent="-342900"/>
            <a:r>
              <a:rPr lang="en-US" sz="2200" dirty="0">
                <a:latin typeface="Bookman Old Style" panose="02050604050505020204" pitchFamily="18" charset="0"/>
              </a:rPr>
              <a:t>68% identify as female</a:t>
            </a:r>
          </a:p>
          <a:p>
            <a:pPr marL="1028700" lvl="1" indent="-342900"/>
            <a:r>
              <a:rPr lang="en-US" sz="2200" dirty="0">
                <a:latin typeface="Bookman Old Style" panose="02050604050505020204" pitchFamily="18" charset="0"/>
              </a:rPr>
              <a:t>23% live in rural settings</a:t>
            </a:r>
          </a:p>
          <a:p>
            <a:pPr marL="1028700" lvl="1" indent="-342900"/>
            <a:r>
              <a:rPr lang="en-US" sz="2200" dirty="0">
                <a:latin typeface="Bookman Old Style" panose="02050604050505020204" pitchFamily="18" charset="0"/>
              </a:rPr>
              <a:t>39% utilize public insurance</a:t>
            </a:r>
          </a:p>
          <a:p>
            <a:pPr marL="1028700" lvl="1" indent="-342900"/>
            <a:endParaRPr lang="en-US" sz="2200" dirty="0">
              <a:latin typeface="Bookman Old Style" panose="02050604050505020204" pitchFamily="18" charset="0"/>
            </a:endParaRPr>
          </a:p>
        </p:txBody>
      </p:sp>
    </p:spTree>
    <p:extLst>
      <p:ext uri="{BB962C8B-B14F-4D97-AF65-F5344CB8AC3E}">
        <p14:creationId xmlns:p14="http://schemas.microsoft.com/office/powerpoint/2010/main" val="1410294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53408A1B-E303-471F-8D1D-0223C7210EDB}"/>
              </a:ext>
            </a:extLst>
          </p:cNvPr>
          <p:cNvSpPr>
            <a:spLocks noGrp="1"/>
          </p:cNvSpPr>
          <p:nvPr>
            <p:ph type="body" sz="quarter" idx="11"/>
          </p:nvPr>
        </p:nvSpPr>
        <p:spPr>
          <a:xfrm>
            <a:off x="199697" y="2234609"/>
            <a:ext cx="7880131" cy="3276600"/>
          </a:xfrm>
        </p:spPr>
        <p:txBody>
          <a:bodyPr>
            <a:noAutofit/>
          </a:bodyPr>
          <a:lstStyle/>
          <a:p>
            <a:pPr marL="342900" indent="-342900" algn="l">
              <a:buFont typeface="Arial" panose="020B0604020202020204" pitchFamily="34" charset="0"/>
              <a:buChar char="•"/>
            </a:pPr>
            <a:r>
              <a:rPr lang="en-US" sz="2000" dirty="0">
                <a:solidFill>
                  <a:schemeClr val="bg1"/>
                </a:solidFill>
                <a:latin typeface="Bookman Old Style" panose="02050604050505020204" pitchFamily="18" charset="0"/>
              </a:rPr>
              <a:t>Data from interval survey</a:t>
            </a:r>
          </a:p>
          <a:p>
            <a:pPr marL="1028700" lvl="1" indent="-342900"/>
            <a:r>
              <a:rPr lang="en-US" sz="2000" dirty="0">
                <a:solidFill>
                  <a:schemeClr val="bg1"/>
                </a:solidFill>
                <a:latin typeface="Bookman Old Style" panose="02050604050505020204" pitchFamily="18" charset="0"/>
              </a:rPr>
              <a:t>Reported clients as suffering from social isolation, challenges with work-life balance, and disengagement with traditional forms of funeral arrangements</a:t>
            </a:r>
          </a:p>
          <a:p>
            <a:pPr marL="1028700" lvl="1" indent="-342900"/>
            <a:r>
              <a:rPr lang="en-US" sz="2000" dirty="0">
                <a:solidFill>
                  <a:schemeClr val="bg1"/>
                </a:solidFill>
                <a:latin typeface="Bookman Old Style" panose="02050604050505020204" pitchFamily="18" charset="0"/>
              </a:rPr>
              <a:t>64% of staff members reported lower levels of mental health including increased anxiety, social isolation, and sleeping difficulties</a:t>
            </a:r>
          </a:p>
          <a:p>
            <a:pPr marL="1485900" lvl="2" indent="-342900"/>
            <a:r>
              <a:rPr lang="en-US" dirty="0">
                <a:solidFill>
                  <a:schemeClr val="bg1"/>
                </a:solidFill>
                <a:latin typeface="Bookman Old Style" panose="02050604050505020204" pitchFamily="18" charset="0"/>
              </a:rPr>
              <a:t>Disrupted social engagement</a:t>
            </a:r>
          </a:p>
          <a:p>
            <a:pPr marL="1485900" lvl="2" indent="-342900"/>
            <a:r>
              <a:rPr lang="en-US" dirty="0">
                <a:solidFill>
                  <a:schemeClr val="bg1"/>
                </a:solidFill>
                <a:latin typeface="Bookman Old Style" panose="02050604050505020204" pitchFamily="18" charset="0"/>
              </a:rPr>
              <a:t>Experiencing challenges with remote work</a:t>
            </a:r>
          </a:p>
          <a:p>
            <a:pPr marL="1485900" lvl="2" indent="-342900"/>
            <a:r>
              <a:rPr lang="en-US" dirty="0">
                <a:solidFill>
                  <a:schemeClr val="bg1"/>
                </a:solidFill>
                <a:latin typeface="Bookman Old Style" panose="02050604050505020204" pitchFamily="18" charset="0"/>
              </a:rPr>
              <a:t>Witnessing more social injustice</a:t>
            </a:r>
          </a:p>
          <a:p>
            <a:pPr marL="1485900" lvl="2" indent="-342900"/>
            <a:r>
              <a:rPr lang="en-US" dirty="0">
                <a:solidFill>
                  <a:schemeClr val="bg1"/>
                </a:solidFill>
                <a:latin typeface="Bookman Old Style" panose="02050604050505020204" pitchFamily="18" charset="0"/>
              </a:rPr>
              <a:t>Managing child(ren)’s virtual learning</a:t>
            </a:r>
          </a:p>
          <a:p>
            <a:pPr marL="1485900" lvl="2" indent="-342900"/>
            <a:r>
              <a:rPr lang="en-US" dirty="0">
                <a:solidFill>
                  <a:schemeClr val="bg1"/>
                </a:solidFill>
                <a:latin typeface="Bookman Old Style" panose="02050604050505020204" pitchFamily="18" charset="0"/>
              </a:rPr>
              <a:t>Feeling the pain of grief and loss</a:t>
            </a:r>
          </a:p>
          <a:p>
            <a:pPr marL="342900" indent="-342900">
              <a:buFont typeface="Arial" panose="020B0604020202020204" pitchFamily="34" charset="0"/>
              <a:buChar char="•"/>
            </a:pPr>
            <a:endParaRPr lang="en-US" sz="2000" b="0" dirty="0">
              <a:solidFill>
                <a:schemeClr val="bg1"/>
              </a:solidFill>
              <a:latin typeface="Walbaum Text" panose="02070503080703020303" pitchFamily="18" charset="0"/>
            </a:endParaRPr>
          </a:p>
        </p:txBody>
      </p:sp>
      <p:sp>
        <p:nvSpPr>
          <p:cNvPr id="10" name="Title 2">
            <a:extLst>
              <a:ext uri="{FF2B5EF4-FFF2-40B4-BE49-F238E27FC236}">
                <a16:creationId xmlns:a16="http://schemas.microsoft.com/office/drawing/2014/main" id="{8A5F0401-B96B-4B0A-B264-1EC203D9C713}"/>
              </a:ext>
            </a:extLst>
          </p:cNvPr>
          <p:cNvSpPr>
            <a:spLocks noGrp="1"/>
          </p:cNvSpPr>
          <p:nvPr>
            <p:ph type="title"/>
          </p:nvPr>
        </p:nvSpPr>
        <p:spPr>
          <a:xfrm>
            <a:off x="199697" y="715961"/>
            <a:ext cx="8208579" cy="1189038"/>
          </a:xfrm>
        </p:spPr>
        <p:txBody>
          <a:bodyPr/>
          <a:lstStyle/>
          <a:p>
            <a:pPr algn="ctr"/>
            <a:r>
              <a:rPr lang="en-US" sz="4000" dirty="0">
                <a:latin typeface="Sagona Book" panose="02020503050505020204" pitchFamily="18" charset="0"/>
              </a:rPr>
              <a:t>Views on the </a:t>
            </a:r>
            <a:r>
              <a:rPr lang="en-US" sz="4000" dirty="0" err="1">
                <a:latin typeface="Sagona Book" panose="02020503050505020204" pitchFamily="18" charset="0"/>
              </a:rPr>
              <a:t>Polypandemic</a:t>
            </a:r>
            <a:r>
              <a:rPr lang="en-US" sz="4000" dirty="0">
                <a:latin typeface="Sagona Book" panose="02020503050505020204" pitchFamily="18" charset="0"/>
              </a:rPr>
              <a:t> From Our Staff, cont.</a:t>
            </a:r>
            <a:endParaRPr lang="en-US" dirty="0">
              <a:latin typeface="Sagona Book" panose="02020503050505020204" pitchFamily="18" charset="0"/>
            </a:endParaRPr>
          </a:p>
        </p:txBody>
      </p:sp>
    </p:spTree>
    <p:extLst>
      <p:ext uri="{BB962C8B-B14F-4D97-AF65-F5344CB8AC3E}">
        <p14:creationId xmlns:p14="http://schemas.microsoft.com/office/powerpoint/2010/main" val="2199574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a:extLst>
              <a:ext uri="{FF2B5EF4-FFF2-40B4-BE49-F238E27FC236}">
                <a16:creationId xmlns:a16="http://schemas.microsoft.com/office/drawing/2014/main" id="{121BCB74-0E69-474F-BBE7-A0BC7AB59E18}"/>
              </a:ext>
            </a:extLst>
          </p:cNvPr>
          <p:cNvSpPr>
            <a:spLocks noGrp="1" noChangeArrowheads="1"/>
          </p:cNvSpPr>
          <p:nvPr>
            <p:ph type="body" sz="quarter" idx="11"/>
          </p:nvPr>
        </p:nvSpPr>
        <p:spPr>
          <a:xfrm>
            <a:off x="3987209" y="1905000"/>
            <a:ext cx="7502425" cy="4465638"/>
          </a:xfrm>
        </p:spPr>
        <p:txBody>
          <a:bodyPr>
            <a:noAutofit/>
          </a:bodyPr>
          <a:lstStyle/>
          <a:p>
            <a:pPr marL="342900" indent="-342900">
              <a:buFont typeface="Arial" panose="020B0604020202020204" pitchFamily="34" charset="0"/>
              <a:buChar char="•"/>
            </a:pPr>
            <a:r>
              <a:rPr lang="en-US" altLang="en-US" sz="2400" b="0" dirty="0">
                <a:latin typeface="Bookman Old Style" panose="02050604050505020204" pitchFamily="18" charset="0"/>
              </a:rPr>
              <a:t>Exercise</a:t>
            </a:r>
          </a:p>
          <a:p>
            <a:pPr marL="342900" indent="-342900">
              <a:buFont typeface="Arial" panose="020B0604020202020204" pitchFamily="34" charset="0"/>
              <a:buChar char="•"/>
            </a:pPr>
            <a:r>
              <a:rPr lang="en-US" altLang="en-US" sz="2400" b="0" dirty="0">
                <a:latin typeface="Bookman Old Style" panose="02050604050505020204" pitchFamily="18" charset="0"/>
              </a:rPr>
              <a:t>Spending quality time with loved ones</a:t>
            </a:r>
          </a:p>
          <a:p>
            <a:pPr marL="342900" indent="-342900">
              <a:buFont typeface="Arial" panose="020B0604020202020204" pitchFamily="34" charset="0"/>
              <a:buChar char="•"/>
            </a:pPr>
            <a:r>
              <a:rPr lang="en-US" altLang="en-US" sz="2400" b="0" dirty="0">
                <a:latin typeface="Bookman Old Style" panose="02050604050505020204" pitchFamily="18" charset="0"/>
              </a:rPr>
              <a:t>Meditation</a:t>
            </a:r>
          </a:p>
          <a:p>
            <a:pPr marL="342900" indent="-342900">
              <a:buFont typeface="Arial" panose="020B0604020202020204" pitchFamily="34" charset="0"/>
              <a:buChar char="•"/>
            </a:pPr>
            <a:r>
              <a:rPr lang="en-US" altLang="en-US" sz="2400" b="0" dirty="0">
                <a:latin typeface="Bookman Old Style" panose="02050604050505020204" pitchFamily="18" charset="0"/>
              </a:rPr>
              <a:t>Prayer</a:t>
            </a:r>
          </a:p>
          <a:p>
            <a:pPr marL="342900" indent="-342900">
              <a:buFont typeface="Arial" panose="020B0604020202020204" pitchFamily="34" charset="0"/>
              <a:buChar char="•"/>
            </a:pPr>
            <a:r>
              <a:rPr lang="en-US" altLang="en-US" sz="2400" b="0" dirty="0">
                <a:latin typeface="Bookman Old Style" panose="02050604050505020204" pitchFamily="18" charset="0"/>
              </a:rPr>
              <a:t>Music </a:t>
            </a:r>
          </a:p>
          <a:p>
            <a:pPr marL="342900" indent="-342900">
              <a:buFont typeface="Arial" panose="020B0604020202020204" pitchFamily="34" charset="0"/>
              <a:buChar char="•"/>
            </a:pPr>
            <a:r>
              <a:rPr lang="en-US" altLang="en-US" sz="2400" b="0" dirty="0">
                <a:latin typeface="Bookman Old Style" panose="02050604050505020204" pitchFamily="18" charset="0"/>
              </a:rPr>
              <a:t>Deep breathing</a:t>
            </a:r>
          </a:p>
          <a:p>
            <a:pPr marL="342900" indent="-342900">
              <a:buFont typeface="Arial" panose="020B0604020202020204" pitchFamily="34" charset="0"/>
              <a:buChar char="•"/>
            </a:pPr>
            <a:r>
              <a:rPr lang="en-US" altLang="en-US" sz="2400" b="0" dirty="0">
                <a:latin typeface="Bookman Old Style" panose="02050604050505020204" pitchFamily="18" charset="0"/>
              </a:rPr>
              <a:t>Enjoying the outdoors</a:t>
            </a:r>
          </a:p>
          <a:p>
            <a:pPr marL="342900" indent="-342900">
              <a:buFont typeface="Arial" panose="020B0604020202020204" pitchFamily="34" charset="0"/>
              <a:buChar char="•"/>
            </a:pPr>
            <a:r>
              <a:rPr lang="en-US" altLang="en-US" sz="2400" b="0" dirty="0">
                <a:latin typeface="Bookman Old Style" panose="02050604050505020204" pitchFamily="18" charset="0"/>
              </a:rPr>
              <a:t>Engaging humor</a:t>
            </a:r>
          </a:p>
        </p:txBody>
      </p:sp>
      <p:sp>
        <p:nvSpPr>
          <p:cNvPr id="25602" name="Rectangle 2">
            <a:extLst>
              <a:ext uri="{FF2B5EF4-FFF2-40B4-BE49-F238E27FC236}">
                <a16:creationId xmlns:a16="http://schemas.microsoft.com/office/drawing/2014/main" id="{D38AD8BE-AFD1-4B68-B181-168C224BF8D4}"/>
              </a:ext>
            </a:extLst>
          </p:cNvPr>
          <p:cNvSpPr>
            <a:spLocks noGrp="1" noChangeArrowheads="1"/>
          </p:cNvSpPr>
          <p:nvPr>
            <p:ph type="title"/>
          </p:nvPr>
        </p:nvSpPr>
        <p:spPr>
          <a:xfrm>
            <a:off x="3785191" y="487362"/>
            <a:ext cx="8144538" cy="1189038"/>
          </a:xfrm>
        </p:spPr>
        <p:txBody>
          <a:bodyPr anchor="t">
            <a:normAutofit fontScale="90000"/>
          </a:bodyPr>
          <a:lstStyle/>
          <a:p>
            <a:pPr algn="ctr"/>
            <a:r>
              <a:rPr lang="en-US" altLang="en-US" dirty="0">
                <a:latin typeface="Sagona Book" panose="02020503050505020204" pitchFamily="18" charset="0"/>
              </a:rPr>
              <a:t>Self-Care Strategies Most Commonly Endorsed by ACFH Staff</a:t>
            </a:r>
          </a:p>
        </p:txBody>
      </p:sp>
    </p:spTree>
    <p:extLst>
      <p:ext uri="{BB962C8B-B14F-4D97-AF65-F5344CB8AC3E}">
        <p14:creationId xmlns:p14="http://schemas.microsoft.com/office/powerpoint/2010/main" val="1141339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2DFC5-7448-4055-88B5-A25D96E38D48}"/>
              </a:ext>
            </a:extLst>
          </p:cNvPr>
          <p:cNvSpPr>
            <a:spLocks noGrp="1"/>
          </p:cNvSpPr>
          <p:nvPr>
            <p:ph type="title"/>
          </p:nvPr>
        </p:nvSpPr>
        <p:spPr>
          <a:xfrm>
            <a:off x="639098" y="629265"/>
            <a:ext cx="6072776" cy="1622322"/>
          </a:xfrm>
        </p:spPr>
        <p:txBody>
          <a:bodyPr vert="horz" lIns="91440" tIns="45720" rIns="91440" bIns="45720" rtlCol="0" anchor="ctr">
            <a:normAutofit fontScale="90000"/>
          </a:bodyPr>
          <a:lstStyle/>
          <a:p>
            <a:r>
              <a:rPr lang="en-US" i="0" kern="1200" dirty="0">
                <a:solidFill>
                  <a:srgbClr val="EBEBEB"/>
                </a:solidFill>
                <a:latin typeface="Sagona Book" panose="02020503050505020204" pitchFamily="18" charset="0"/>
              </a:rPr>
              <a:t>Blossoming Hope Book &amp; Audio Experience</a:t>
            </a:r>
          </a:p>
        </p:txBody>
      </p:sp>
      <p:sp>
        <p:nvSpPr>
          <p:cNvPr id="5" name="TextBox 4">
            <a:extLst>
              <a:ext uri="{FF2B5EF4-FFF2-40B4-BE49-F238E27FC236}">
                <a16:creationId xmlns:a16="http://schemas.microsoft.com/office/drawing/2014/main" id="{743A282A-E28A-4EB3-8686-D0FF8BC62466}"/>
              </a:ext>
            </a:extLst>
          </p:cNvPr>
          <p:cNvSpPr txBox="1"/>
          <p:nvPr/>
        </p:nvSpPr>
        <p:spPr>
          <a:xfrm>
            <a:off x="320121" y="1355479"/>
            <a:ext cx="6072776" cy="3811740"/>
          </a:xfrm>
          <a:prstGeom prst="rect">
            <a:avLst/>
          </a:prstGeom>
        </p:spPr>
        <p:txBody>
          <a:bodyPr vert="horz" lIns="91440" tIns="45720" rIns="91440" bIns="45720" rtlCol="0" anchor="ctr">
            <a:noAutofit/>
          </a:bodyPr>
          <a:lstStyle/>
          <a:p>
            <a:pPr marL="457200" indent="-457200">
              <a:spcBef>
                <a:spcPts val="1000"/>
              </a:spcBef>
              <a:buClr>
                <a:schemeClr val="accent1"/>
              </a:buClr>
              <a:buSzPct val="80000"/>
              <a:buFont typeface="Wingdings" panose="05000000000000000000" pitchFamily="2" charset="2"/>
              <a:buChar char="§"/>
            </a:pPr>
            <a:r>
              <a:rPr lang="en-US" sz="2200" dirty="0">
                <a:solidFill>
                  <a:srgbClr val="FFFFFF"/>
                </a:solidFill>
                <a:latin typeface="Bookman Old Style" panose="02050604050505020204" pitchFamily="18" charset="0"/>
              </a:rPr>
              <a:t>Available on Amazon and Kindle</a:t>
            </a:r>
          </a:p>
          <a:p>
            <a:pPr marL="457200" indent="-457200">
              <a:spcBef>
                <a:spcPts val="1000"/>
              </a:spcBef>
              <a:buClr>
                <a:schemeClr val="accent1"/>
              </a:buClr>
              <a:buSzPct val="80000"/>
              <a:buFont typeface="Courier New" panose="02070309020205020404" pitchFamily="49" charset="0"/>
              <a:buChar char="o"/>
            </a:pPr>
            <a:r>
              <a:rPr lang="en-US" sz="2200" dirty="0">
                <a:solidFill>
                  <a:srgbClr val="FFFFFF"/>
                </a:solidFill>
                <a:latin typeface="Bookman Old Style" panose="02050604050505020204" pitchFamily="18" charset="0"/>
              </a:rPr>
              <a:t>Audiobook available on </a:t>
            </a:r>
            <a:r>
              <a:rPr lang="en-US" sz="2200" dirty="0" err="1">
                <a:solidFill>
                  <a:srgbClr val="FFFFFF"/>
                </a:solidFill>
                <a:latin typeface="Bookman Old Style" panose="02050604050505020204" pitchFamily="18" charset="0"/>
              </a:rPr>
              <a:t>GooglePlay</a:t>
            </a:r>
            <a:r>
              <a:rPr lang="en-US" sz="2200" dirty="0">
                <a:solidFill>
                  <a:srgbClr val="FFFFFF"/>
                </a:solidFill>
                <a:latin typeface="Bookman Old Style" panose="02050604050505020204" pitchFamily="18" charset="0"/>
              </a:rPr>
              <a:t> &amp; </a:t>
            </a:r>
            <a:r>
              <a:rPr lang="en-US" sz="2200" dirty="0" err="1">
                <a:solidFill>
                  <a:srgbClr val="FFFFFF"/>
                </a:solidFill>
                <a:latin typeface="Bookman Old Style" panose="02050604050505020204" pitchFamily="18" charset="0"/>
              </a:rPr>
              <a:t>AppleMusic</a:t>
            </a:r>
            <a:endParaRPr lang="en-US" sz="2200" dirty="0">
              <a:solidFill>
                <a:srgbClr val="FFFFFF"/>
              </a:solidFill>
              <a:latin typeface="Bookman Old Style" panose="02050604050505020204" pitchFamily="18" charset="0"/>
            </a:endParaRPr>
          </a:p>
          <a:p>
            <a:pPr marL="457200" indent="-457200">
              <a:spcBef>
                <a:spcPts val="1000"/>
              </a:spcBef>
              <a:buClr>
                <a:schemeClr val="accent1"/>
              </a:buClr>
              <a:buSzPct val="80000"/>
              <a:buFont typeface="Wingdings 3" charset="2"/>
              <a:buChar char=""/>
            </a:pPr>
            <a:endParaRPr lang="en-US" sz="2200" dirty="0">
              <a:solidFill>
                <a:srgbClr val="FFFFFF"/>
              </a:solidFill>
              <a:latin typeface="Bookman Old Style" panose="02050604050505020204" pitchFamily="18" charset="0"/>
            </a:endParaRPr>
          </a:p>
        </p:txBody>
      </p:sp>
      <p:pic>
        <p:nvPicPr>
          <p:cNvPr id="4" name="Content Placeholder 3">
            <a:extLst>
              <a:ext uri="{FF2B5EF4-FFF2-40B4-BE49-F238E27FC236}">
                <a16:creationId xmlns:a16="http://schemas.microsoft.com/office/drawing/2014/main" id="{92119FF6-DE65-43CA-B409-2D97C7DA468F}"/>
              </a:ext>
            </a:extLst>
          </p:cNvPr>
          <p:cNvPicPr>
            <a:picLocks noGrp="1" noChangeAspect="1"/>
          </p:cNvPicPr>
          <p:nvPr>
            <p:ph idx="1"/>
          </p:nvPr>
        </p:nvPicPr>
        <p:blipFill>
          <a:blip r:embed="rId2"/>
          <a:stretch>
            <a:fillRect/>
          </a:stretch>
        </p:blipFill>
        <p:spPr>
          <a:xfrm>
            <a:off x="7418226" y="645106"/>
            <a:ext cx="3728233" cy="5585369"/>
          </a:xfrm>
          <a:prstGeom prst="rect">
            <a:avLst/>
          </a:prstGeom>
        </p:spPr>
      </p:pic>
    </p:spTree>
    <p:extLst>
      <p:ext uri="{BB962C8B-B14F-4D97-AF65-F5344CB8AC3E}">
        <p14:creationId xmlns:p14="http://schemas.microsoft.com/office/powerpoint/2010/main" val="1005155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63CAA-715C-4014-B07B-814AE7768029}"/>
              </a:ext>
            </a:extLst>
          </p:cNvPr>
          <p:cNvSpPr>
            <a:spLocks noGrp="1"/>
          </p:cNvSpPr>
          <p:nvPr>
            <p:ph type="title"/>
          </p:nvPr>
        </p:nvSpPr>
        <p:spPr>
          <a:xfrm>
            <a:off x="639098" y="233679"/>
            <a:ext cx="6686376" cy="1408307"/>
          </a:xfrm>
        </p:spPr>
        <p:txBody>
          <a:bodyPr>
            <a:normAutofit/>
          </a:bodyPr>
          <a:lstStyle/>
          <a:p>
            <a:r>
              <a:rPr lang="en-US" dirty="0">
                <a:solidFill>
                  <a:srgbClr val="EBEBEB"/>
                </a:solidFill>
                <a:latin typeface="Sagona Book" panose="02020503050505020204" pitchFamily="18" charset="0"/>
              </a:rPr>
              <a:t>Contact Information</a:t>
            </a:r>
          </a:p>
        </p:txBody>
      </p:sp>
      <p:sp>
        <p:nvSpPr>
          <p:cNvPr id="3" name="Content Placeholder 2">
            <a:extLst>
              <a:ext uri="{FF2B5EF4-FFF2-40B4-BE49-F238E27FC236}">
                <a16:creationId xmlns:a16="http://schemas.microsoft.com/office/drawing/2014/main" id="{000DFF51-3088-4048-A9A6-EFD19AE3DDE7}"/>
              </a:ext>
            </a:extLst>
          </p:cNvPr>
          <p:cNvSpPr>
            <a:spLocks noGrp="1"/>
          </p:cNvSpPr>
          <p:nvPr>
            <p:ph idx="1"/>
          </p:nvPr>
        </p:nvSpPr>
        <p:spPr>
          <a:xfrm>
            <a:off x="639098" y="1385725"/>
            <a:ext cx="6779128" cy="4917438"/>
          </a:xfrm>
        </p:spPr>
        <p:txBody>
          <a:bodyPr anchor="ctr">
            <a:normAutofit/>
          </a:bodyPr>
          <a:lstStyle/>
          <a:p>
            <a:pPr marL="365760" indent="-283464">
              <a:spcBef>
                <a:spcPts val="580"/>
              </a:spcBef>
              <a:buNone/>
              <a:defRPr/>
            </a:pPr>
            <a:r>
              <a:rPr lang="en-US" sz="2200" b="1" dirty="0">
                <a:solidFill>
                  <a:srgbClr val="FFFFFF"/>
                </a:solidFill>
                <a:latin typeface="Bookman Old Style" panose="02050604050505020204" pitchFamily="18" charset="0"/>
                <a:ea typeface="Cambria" panose="02040503050406030204" pitchFamily="18" charset="0"/>
              </a:rPr>
              <a:t>The Armstrong Center for Hope</a:t>
            </a:r>
          </a:p>
          <a:p>
            <a:pPr marL="365760" indent="-283464">
              <a:spcBef>
                <a:spcPts val="580"/>
              </a:spcBef>
              <a:buNone/>
              <a:defRPr/>
            </a:pPr>
            <a:r>
              <a:rPr lang="en-US" sz="2200" dirty="0">
                <a:solidFill>
                  <a:srgbClr val="FFFFFF"/>
                </a:solidFill>
                <a:latin typeface="Bookman Old Style" panose="02050604050505020204" pitchFamily="18" charset="0"/>
                <a:ea typeface="Cambria" panose="02040503050406030204" pitchFamily="18" charset="0"/>
              </a:rPr>
              <a:t>1502 W. NC Highway 54, Suite 403</a:t>
            </a:r>
          </a:p>
          <a:p>
            <a:pPr marL="365760" indent="-283464">
              <a:spcBef>
                <a:spcPts val="580"/>
              </a:spcBef>
              <a:buNone/>
              <a:defRPr/>
            </a:pPr>
            <a:r>
              <a:rPr lang="en-US" sz="2200" dirty="0">
                <a:solidFill>
                  <a:srgbClr val="FFFFFF"/>
                </a:solidFill>
                <a:latin typeface="Bookman Old Style" panose="02050604050505020204" pitchFamily="18" charset="0"/>
                <a:ea typeface="Cambria" panose="02040503050406030204" pitchFamily="18" charset="0"/>
              </a:rPr>
              <a:t>Durham, NC  27707</a:t>
            </a:r>
          </a:p>
          <a:p>
            <a:pPr marL="365760" indent="-283464">
              <a:spcBef>
                <a:spcPts val="580"/>
              </a:spcBef>
              <a:buNone/>
              <a:defRPr/>
            </a:pPr>
            <a:r>
              <a:rPr lang="en-US" sz="2200" dirty="0">
                <a:solidFill>
                  <a:srgbClr val="FFFFFF"/>
                </a:solidFill>
                <a:latin typeface="Bookman Old Style" panose="02050604050505020204" pitchFamily="18" charset="0"/>
                <a:ea typeface="Cambria" panose="02040503050406030204" pitchFamily="18" charset="0"/>
              </a:rPr>
              <a:t>805 Spring Forest Rd., Suite 800</a:t>
            </a:r>
          </a:p>
          <a:p>
            <a:pPr marL="365760" indent="-283464">
              <a:spcBef>
                <a:spcPts val="580"/>
              </a:spcBef>
              <a:buNone/>
              <a:defRPr/>
            </a:pPr>
            <a:r>
              <a:rPr lang="en-US" sz="2200" dirty="0">
                <a:solidFill>
                  <a:srgbClr val="FFFFFF"/>
                </a:solidFill>
                <a:latin typeface="Bookman Old Style" panose="02050604050505020204" pitchFamily="18" charset="0"/>
                <a:ea typeface="Cambria" panose="02040503050406030204" pitchFamily="18" charset="0"/>
              </a:rPr>
              <a:t>Raleigh, NC  27609</a:t>
            </a:r>
          </a:p>
          <a:p>
            <a:pPr marL="365760" indent="-283464">
              <a:spcBef>
                <a:spcPts val="580"/>
              </a:spcBef>
              <a:buNone/>
              <a:defRPr/>
            </a:pPr>
            <a:r>
              <a:rPr lang="en-US" sz="2200" dirty="0">
                <a:solidFill>
                  <a:srgbClr val="FFFFFF"/>
                </a:solidFill>
                <a:latin typeface="Bookman Old Style" panose="02050604050505020204" pitchFamily="18" charset="0"/>
                <a:ea typeface="Cambria" panose="02040503050406030204" pitchFamily="18" charset="0"/>
              </a:rPr>
              <a:t>919-418-1718</a:t>
            </a:r>
          </a:p>
          <a:p>
            <a:pPr marL="365760" indent="-283464">
              <a:spcBef>
                <a:spcPts val="580"/>
              </a:spcBef>
              <a:buNone/>
              <a:defRPr/>
            </a:pPr>
            <a:r>
              <a:rPr lang="en-US" sz="2200" dirty="0">
                <a:solidFill>
                  <a:srgbClr val="FFFFFF"/>
                </a:solidFill>
                <a:latin typeface="Bookman Old Style" panose="02050604050505020204" pitchFamily="18" charset="0"/>
                <a:ea typeface="Cambria" panose="02040503050406030204" pitchFamily="18" charset="0"/>
              </a:rPr>
              <a:t>acfhinfo@armstrongcfh.com</a:t>
            </a:r>
          </a:p>
          <a:p>
            <a:pPr marL="365760" indent="-283464">
              <a:spcBef>
                <a:spcPts val="580"/>
              </a:spcBef>
              <a:buNone/>
              <a:defRPr/>
            </a:pPr>
            <a:r>
              <a:rPr lang="en-US" sz="2200" dirty="0">
                <a:solidFill>
                  <a:srgbClr val="FFFFFF"/>
                </a:solidFill>
                <a:latin typeface="Bookman Old Style" panose="02050604050505020204" pitchFamily="18" charset="0"/>
                <a:ea typeface="Cambria" panose="02040503050406030204" pitchFamily="18" charset="0"/>
                <a:hlinkClick r:id="rId2"/>
              </a:rPr>
              <a:t>www.armstrongcfh.com</a:t>
            </a:r>
            <a:endParaRPr lang="en-US" sz="2200" dirty="0">
              <a:solidFill>
                <a:srgbClr val="FFFFFF"/>
              </a:solidFill>
              <a:latin typeface="Bookman Old Style" panose="02050604050505020204" pitchFamily="18" charset="0"/>
              <a:ea typeface="Cambria" panose="02040503050406030204" pitchFamily="18" charset="0"/>
            </a:endParaRPr>
          </a:p>
          <a:p>
            <a:pPr marL="365760" indent="-283464">
              <a:spcBef>
                <a:spcPts val="580"/>
              </a:spcBef>
              <a:buNone/>
              <a:defRPr/>
            </a:pPr>
            <a:r>
              <a:rPr lang="en-US" sz="2200" b="1" dirty="0">
                <a:solidFill>
                  <a:srgbClr val="FFFFFF"/>
                </a:solidFill>
                <a:latin typeface="Bookman Old Style" panose="02050604050505020204" pitchFamily="18" charset="0"/>
                <a:ea typeface="Cambria" panose="02040503050406030204" pitchFamily="18" charset="0"/>
              </a:rPr>
              <a:t>Twitter: </a:t>
            </a:r>
            <a:r>
              <a:rPr lang="en-US" sz="2200" dirty="0">
                <a:solidFill>
                  <a:srgbClr val="FFFFFF"/>
                </a:solidFill>
                <a:latin typeface="Bookman Old Style" panose="02050604050505020204" pitchFamily="18" charset="0"/>
                <a:ea typeface="Cambria" panose="02040503050406030204" pitchFamily="18" charset="0"/>
              </a:rPr>
              <a:t>@DrTDArmstrong, @ACFHope</a:t>
            </a:r>
          </a:p>
          <a:p>
            <a:pPr marL="365760" indent="-283464">
              <a:spcBef>
                <a:spcPts val="580"/>
              </a:spcBef>
              <a:buNone/>
              <a:defRPr/>
            </a:pPr>
            <a:r>
              <a:rPr lang="en-US" sz="2200" b="1" dirty="0">
                <a:solidFill>
                  <a:srgbClr val="FFFFFF"/>
                </a:solidFill>
                <a:latin typeface="Bookman Old Style" panose="02050604050505020204" pitchFamily="18" charset="0"/>
                <a:ea typeface="Cambria" panose="02040503050406030204" pitchFamily="18" charset="0"/>
              </a:rPr>
              <a:t>LinkedIn, Facebook &amp; Instagram:</a:t>
            </a:r>
          </a:p>
          <a:p>
            <a:pPr marL="365760" indent="-283464">
              <a:spcBef>
                <a:spcPts val="580"/>
              </a:spcBef>
              <a:buNone/>
              <a:defRPr/>
            </a:pPr>
            <a:r>
              <a:rPr lang="en-US" sz="2200" dirty="0">
                <a:solidFill>
                  <a:srgbClr val="FFFFFF"/>
                </a:solidFill>
                <a:latin typeface="Bookman Old Style" panose="02050604050505020204" pitchFamily="18" charset="0"/>
                <a:ea typeface="Cambria" panose="02040503050406030204" pitchFamily="18" charset="0"/>
              </a:rPr>
              <a:t>@ArmstrongCenterforHope, @drtonyaarmstrong</a:t>
            </a:r>
          </a:p>
          <a:p>
            <a:endParaRPr lang="en-US" sz="2200" dirty="0">
              <a:solidFill>
                <a:srgbClr val="FFFFFF"/>
              </a:solidFill>
              <a:latin typeface="Bookman Old Style" panose="02050604050505020204" pitchFamily="18" charset="0"/>
              <a:ea typeface="Cambria" panose="02040503050406030204" pitchFamily="18" charset="0"/>
            </a:endParaRPr>
          </a:p>
        </p:txBody>
      </p:sp>
      <p:pic>
        <p:nvPicPr>
          <p:cNvPr id="5" name="Picture 4" descr="Graphical user interface, application&#10;&#10;Description automatically generated">
            <a:extLst>
              <a:ext uri="{FF2B5EF4-FFF2-40B4-BE49-F238E27FC236}">
                <a16:creationId xmlns:a16="http://schemas.microsoft.com/office/drawing/2014/main" id="{91CB5A3C-E9D4-4676-AA0E-7851BF47D872}"/>
              </a:ext>
            </a:extLst>
          </p:cNvPr>
          <p:cNvPicPr>
            <a:picLocks noChangeAspect="1"/>
          </p:cNvPicPr>
          <p:nvPr/>
        </p:nvPicPr>
        <p:blipFill rotWithShape="1">
          <a:blip r:embed="rId3">
            <a:extLst>
              <a:ext uri="{28A0092B-C50C-407E-A947-70E740481C1C}">
                <a14:useLocalDpi xmlns:a14="http://schemas.microsoft.com/office/drawing/2010/main" val="0"/>
              </a:ext>
            </a:extLst>
          </a:blip>
          <a:srcRect l="2298" r="73516"/>
          <a:stretch/>
        </p:blipFill>
        <p:spPr>
          <a:xfrm>
            <a:off x="7752080" y="1239520"/>
            <a:ext cx="4051248" cy="4917439"/>
          </a:xfrm>
          <a:prstGeom prst="rect">
            <a:avLst/>
          </a:prstGeom>
        </p:spPr>
      </p:pic>
    </p:spTree>
    <p:extLst>
      <p:ext uri="{BB962C8B-B14F-4D97-AF65-F5344CB8AC3E}">
        <p14:creationId xmlns:p14="http://schemas.microsoft.com/office/powerpoint/2010/main" val="1603083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43FC9C-EE78-4FCB-A437-728D3274B01F}"/>
              </a:ext>
            </a:extLst>
          </p:cNvPr>
          <p:cNvSpPr>
            <a:spLocks noGrp="1"/>
          </p:cNvSpPr>
          <p:nvPr>
            <p:ph type="body" sz="quarter" idx="11"/>
          </p:nvPr>
        </p:nvSpPr>
        <p:spPr>
          <a:xfrm>
            <a:off x="-943463" y="1721548"/>
            <a:ext cx="5531730" cy="2977165"/>
          </a:xfrm>
        </p:spPr>
        <p:txBody>
          <a:bodyPr/>
          <a:lstStyle/>
          <a:p>
            <a:endParaRPr lang="en-US" dirty="0"/>
          </a:p>
        </p:txBody>
      </p:sp>
      <p:pic>
        <p:nvPicPr>
          <p:cNvPr id="1026" name="Picture 2">
            <a:extLst>
              <a:ext uri="{FF2B5EF4-FFF2-40B4-BE49-F238E27FC236}">
                <a16:creationId xmlns:a16="http://schemas.microsoft.com/office/drawing/2014/main" id="{C95318B7-EEF1-4F1F-A2E3-9BF3A3ADE1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0028" y="2037093"/>
            <a:ext cx="4576705" cy="457670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
            <a:extLst>
              <a:ext uri="{FF2B5EF4-FFF2-40B4-BE49-F238E27FC236}">
                <a16:creationId xmlns:a16="http://schemas.microsoft.com/office/drawing/2014/main" id="{B9E878C2-B552-4E67-99F2-3FA17526513F}"/>
              </a:ext>
            </a:extLst>
          </p:cNvPr>
          <p:cNvSpPr>
            <a:spLocks noGrp="1" noChangeArrowheads="1"/>
          </p:cNvSpPr>
          <p:nvPr>
            <p:ph type="title"/>
          </p:nvPr>
        </p:nvSpPr>
        <p:spPr bwMode="auto">
          <a:xfrm>
            <a:off x="252248" y="490423"/>
            <a:ext cx="8156028" cy="156966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3200" b="0" i="0" u="none" strike="noStrike" cap="none" normalizeH="0" baseline="0" dirty="0">
                <a:ln>
                  <a:noFill/>
                </a:ln>
                <a:solidFill>
                  <a:srgbClr val="222222"/>
                </a:solidFill>
                <a:effectLst/>
                <a:latin typeface="Sagona Book" panose="02020503050505020204" pitchFamily="18" charset="0"/>
              </a:rPr>
              <a:t> "Increasing Mental Health Utilization in Black Populations during Covid-19: Clarifying Clinician Responsibility”</a:t>
            </a:r>
            <a:endParaRPr kumimoji="0" lang="en-US" altLang="en-US" sz="3200" b="0" i="0" u="none" strike="noStrike" cap="none" normalizeH="0" baseline="0" dirty="0">
              <a:ln>
                <a:noFill/>
              </a:ln>
              <a:solidFill>
                <a:schemeClr val="tx1"/>
              </a:solidFill>
              <a:effectLst/>
              <a:latin typeface="Sagona Book" panose="02020503050505020204" pitchFamily="18" charset="0"/>
            </a:endParaRPr>
          </a:p>
        </p:txBody>
      </p:sp>
    </p:spTree>
    <p:extLst>
      <p:ext uri="{BB962C8B-B14F-4D97-AF65-F5344CB8AC3E}">
        <p14:creationId xmlns:p14="http://schemas.microsoft.com/office/powerpoint/2010/main" val="2024771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53408A1B-E303-471F-8D1D-0223C7210EDB}"/>
              </a:ext>
            </a:extLst>
          </p:cNvPr>
          <p:cNvSpPr>
            <a:spLocks noGrp="1"/>
          </p:cNvSpPr>
          <p:nvPr>
            <p:ph type="body" sz="quarter" idx="11"/>
          </p:nvPr>
        </p:nvSpPr>
        <p:spPr>
          <a:xfrm>
            <a:off x="346841" y="1904999"/>
            <a:ext cx="7880131" cy="3276600"/>
          </a:xfrm>
        </p:spPr>
        <p:txBody>
          <a:bodyPr>
            <a:noAutofit/>
          </a:bodyPr>
          <a:lstStyle/>
          <a:p>
            <a:pPr marL="342900" indent="-342900">
              <a:buFont typeface="Arial" panose="020B0604020202020204" pitchFamily="34" charset="0"/>
              <a:buChar char="•"/>
            </a:pPr>
            <a:r>
              <a:rPr lang="en-US" sz="2400" b="0" dirty="0">
                <a:latin typeface="Walbaum Text" panose="02070503080703020303" pitchFamily="18" charset="0"/>
              </a:rPr>
              <a:t>Understanding Historical Cultural Mistrust</a:t>
            </a:r>
          </a:p>
          <a:p>
            <a:pPr marL="342900" indent="-342900">
              <a:buFont typeface="Arial" panose="020B0604020202020204" pitchFamily="34" charset="0"/>
              <a:buChar char="•"/>
            </a:pPr>
            <a:r>
              <a:rPr lang="en-US" sz="2400" b="0" dirty="0">
                <a:latin typeface="Walbaum Text" panose="02070503080703020303" pitchFamily="18" charset="0"/>
              </a:rPr>
              <a:t>Enhancing the Pipeline of Black Psychologists</a:t>
            </a:r>
          </a:p>
          <a:p>
            <a:pPr marL="342900" indent="-342900">
              <a:buFont typeface="Arial" panose="020B0604020202020204" pitchFamily="34" charset="0"/>
              <a:buChar char="•"/>
            </a:pPr>
            <a:r>
              <a:rPr lang="en-US" sz="2400" b="0" dirty="0">
                <a:latin typeface="Walbaum Text" panose="02070503080703020303" pitchFamily="18" charset="0"/>
              </a:rPr>
              <a:t>Integrating Cultural Adaptations into Therapy</a:t>
            </a:r>
          </a:p>
          <a:p>
            <a:pPr marL="342900" indent="-342900">
              <a:buFont typeface="Arial" panose="020B0604020202020204" pitchFamily="34" charset="0"/>
              <a:buChar char="•"/>
            </a:pPr>
            <a:r>
              <a:rPr lang="en-US" sz="2400" b="0" dirty="0">
                <a:latin typeface="Walbaum Text" panose="02070503080703020303" pitchFamily="18" charset="0"/>
              </a:rPr>
              <a:t>Acknowledging the Suicide Crisis</a:t>
            </a:r>
          </a:p>
          <a:p>
            <a:pPr marL="342900" indent="-342900">
              <a:buFont typeface="Arial" panose="020B0604020202020204" pitchFamily="34" charset="0"/>
              <a:buChar char="•"/>
            </a:pPr>
            <a:r>
              <a:rPr lang="en-US" sz="2400" b="0" dirty="0">
                <a:latin typeface="Walbaum Text" panose="02070503080703020303" pitchFamily="18" charset="0"/>
              </a:rPr>
              <a:t>Affirming the Importance of Religiosity/Spirituality</a:t>
            </a:r>
          </a:p>
          <a:p>
            <a:pPr marL="342900" indent="-342900">
              <a:buFont typeface="Arial" panose="020B0604020202020204" pitchFamily="34" charset="0"/>
              <a:buChar char="•"/>
            </a:pPr>
            <a:r>
              <a:rPr lang="en-US" sz="2400" b="0" dirty="0">
                <a:latin typeface="Walbaum Text" panose="02070503080703020303" pitchFamily="18" charset="0"/>
              </a:rPr>
              <a:t>Prioritizing Self-Care</a:t>
            </a:r>
          </a:p>
        </p:txBody>
      </p:sp>
      <p:sp>
        <p:nvSpPr>
          <p:cNvPr id="10" name="Title 2">
            <a:extLst>
              <a:ext uri="{FF2B5EF4-FFF2-40B4-BE49-F238E27FC236}">
                <a16:creationId xmlns:a16="http://schemas.microsoft.com/office/drawing/2014/main" id="{8A5F0401-B96B-4B0A-B264-1EC203D9C713}"/>
              </a:ext>
            </a:extLst>
          </p:cNvPr>
          <p:cNvSpPr>
            <a:spLocks noGrp="1"/>
          </p:cNvSpPr>
          <p:nvPr>
            <p:ph type="title"/>
          </p:nvPr>
        </p:nvSpPr>
        <p:spPr>
          <a:xfrm>
            <a:off x="199697" y="715961"/>
            <a:ext cx="8208579" cy="1189038"/>
          </a:xfrm>
        </p:spPr>
        <p:txBody>
          <a:bodyPr/>
          <a:lstStyle/>
          <a:p>
            <a:r>
              <a:rPr lang="en-US" dirty="0">
                <a:latin typeface="Sagona Book" panose="02020503050505020204" pitchFamily="18" charset="0"/>
              </a:rPr>
              <a:t>Enhancing Black Mental Health </a:t>
            </a:r>
          </a:p>
        </p:txBody>
      </p:sp>
    </p:spTree>
    <p:extLst>
      <p:ext uri="{BB962C8B-B14F-4D97-AF65-F5344CB8AC3E}">
        <p14:creationId xmlns:p14="http://schemas.microsoft.com/office/powerpoint/2010/main" val="4042418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41D2929-7D9C-4269-9164-04FAF6954EAA}"/>
              </a:ext>
            </a:extLst>
          </p:cNvPr>
          <p:cNvSpPr>
            <a:spLocks noGrp="1" noChangeArrowheads="1"/>
          </p:cNvSpPr>
          <p:nvPr>
            <p:ph type="title"/>
          </p:nvPr>
        </p:nvSpPr>
        <p:spPr/>
        <p:txBody>
          <a:bodyPr/>
          <a:lstStyle/>
          <a:p>
            <a:r>
              <a:rPr lang="en-US" altLang="en-US" dirty="0">
                <a:latin typeface="Sagona Book" panose="02020503050505020204" pitchFamily="18" charset="0"/>
              </a:rPr>
              <a:t>Greater Vulnerability During COVID-19 Among Black Populations</a:t>
            </a:r>
          </a:p>
        </p:txBody>
      </p:sp>
      <p:sp>
        <p:nvSpPr>
          <p:cNvPr id="3" name="Content Placeholder 2">
            <a:extLst>
              <a:ext uri="{FF2B5EF4-FFF2-40B4-BE49-F238E27FC236}">
                <a16:creationId xmlns:a16="http://schemas.microsoft.com/office/drawing/2014/main" id="{A4D2E3AE-9CF8-CF18-A231-22D406813927}"/>
              </a:ext>
            </a:extLst>
          </p:cNvPr>
          <p:cNvSpPr>
            <a:spLocks noGrp="1"/>
          </p:cNvSpPr>
          <p:nvPr>
            <p:ph idx="1"/>
          </p:nvPr>
        </p:nvSpPr>
        <p:spPr/>
        <p:txBody>
          <a:bodyPr/>
          <a:lstStyle/>
          <a:p>
            <a:r>
              <a:rPr lang="en-US" dirty="0">
                <a:latin typeface="Bookman Old Style" panose="02050604050505020204" pitchFamily="18" charset="0"/>
              </a:rPr>
              <a:t>Blacks have been overrepresented among COVID cases</a:t>
            </a:r>
          </a:p>
          <a:p>
            <a:r>
              <a:rPr lang="en-US" dirty="0">
                <a:latin typeface="Bookman Old Style" panose="02050604050505020204" pitchFamily="18" charset="0"/>
              </a:rPr>
              <a:t>Higher pre-COVID levels of morbidity and mortality</a:t>
            </a:r>
          </a:p>
          <a:p>
            <a:r>
              <a:rPr lang="en-US" dirty="0">
                <a:latin typeface="Bookman Old Style" panose="02050604050505020204" pitchFamily="18" charset="0"/>
              </a:rPr>
              <a:t>Higher levels of disenfranchisement in terms of social determinants of health</a:t>
            </a:r>
          </a:p>
          <a:p>
            <a:r>
              <a:rPr lang="en-US" dirty="0">
                <a:latin typeface="Bookman Old Style" panose="02050604050505020204" pitchFamily="18" charset="0"/>
              </a:rPr>
              <a:t>Greater awareness of racial injustice</a:t>
            </a:r>
          </a:p>
          <a:p>
            <a:r>
              <a:rPr lang="en-US" dirty="0">
                <a:latin typeface="Bookman Old Style" panose="02050604050505020204" pitchFamily="18" charset="0"/>
              </a:rPr>
              <a:t>Other categories of intersectionality—xenophobia, gender identity discrimination, socioeconomic inequity</a:t>
            </a:r>
          </a:p>
          <a:p>
            <a:r>
              <a:rPr lang="en-US" dirty="0">
                <a:latin typeface="Bookman Old Style" panose="02050604050505020204" pitchFamily="18" charset="0"/>
              </a:rPr>
              <a:t>These and other threats contribute to the </a:t>
            </a:r>
            <a:r>
              <a:rPr lang="en-US" b="1" dirty="0" err="1">
                <a:latin typeface="Bookman Old Style" panose="02050604050505020204" pitchFamily="18" charset="0"/>
              </a:rPr>
              <a:t>polypandemic</a:t>
            </a:r>
            <a:endParaRPr lang="en-US" b="1" dirty="0">
              <a:latin typeface="Bookman Old Style" panose="02050604050505020204" pitchFamily="18" charset="0"/>
            </a:endParaRPr>
          </a:p>
        </p:txBody>
      </p:sp>
    </p:spTree>
    <p:extLst>
      <p:ext uri="{BB962C8B-B14F-4D97-AF65-F5344CB8AC3E}">
        <p14:creationId xmlns:p14="http://schemas.microsoft.com/office/powerpoint/2010/main" val="3377206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54A17-8182-4229-9023-F3A14813DC31}"/>
              </a:ext>
            </a:extLst>
          </p:cNvPr>
          <p:cNvSpPr>
            <a:spLocks noGrp="1"/>
          </p:cNvSpPr>
          <p:nvPr>
            <p:ph type="title"/>
          </p:nvPr>
        </p:nvSpPr>
        <p:spPr>
          <a:xfrm>
            <a:off x="894080" y="1446784"/>
            <a:ext cx="10566399" cy="615553"/>
          </a:xfrm>
        </p:spPr>
        <p:txBody>
          <a:bodyPr/>
          <a:lstStyle/>
          <a:p>
            <a:r>
              <a:rPr lang="en-US" dirty="0">
                <a:latin typeface="Sagona Book" panose="02020503050505020204" pitchFamily="18" charset="0"/>
              </a:rPr>
              <a:t>Understanding Historic Cultural Mistrust</a:t>
            </a:r>
          </a:p>
        </p:txBody>
      </p:sp>
      <p:sp>
        <p:nvSpPr>
          <p:cNvPr id="3" name="Text Placeholder 2">
            <a:extLst>
              <a:ext uri="{FF2B5EF4-FFF2-40B4-BE49-F238E27FC236}">
                <a16:creationId xmlns:a16="http://schemas.microsoft.com/office/drawing/2014/main" id="{2BA579A1-86C1-44C7-B6A3-7B985CB1B3BA}"/>
              </a:ext>
            </a:extLst>
          </p:cNvPr>
          <p:cNvSpPr>
            <a:spLocks noGrp="1"/>
          </p:cNvSpPr>
          <p:nvPr>
            <p:ph type="body" sz="quarter" idx="12"/>
          </p:nvPr>
        </p:nvSpPr>
        <p:spPr>
          <a:xfrm>
            <a:off x="2104867" y="2458065"/>
            <a:ext cx="7799387" cy="1534757"/>
          </a:xfrm>
        </p:spPr>
        <p:txBody>
          <a:bodyPr/>
          <a:lstStyle/>
          <a:p>
            <a:pPr marL="342900" indent="-342900" algn="l">
              <a:buAutoNum type="arabicParenR"/>
            </a:pPr>
            <a:endParaRPr lang="en-US" sz="2400" dirty="0">
              <a:latin typeface="Walbaum Text" panose="02070503080703020303" pitchFamily="18" charset="0"/>
            </a:endParaRPr>
          </a:p>
        </p:txBody>
      </p:sp>
    </p:spTree>
    <p:extLst>
      <p:ext uri="{BB962C8B-B14F-4D97-AF65-F5344CB8AC3E}">
        <p14:creationId xmlns:p14="http://schemas.microsoft.com/office/powerpoint/2010/main" val="4066099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6839344-185E-41C8-994C-A1BD976EF113}"/>
              </a:ext>
            </a:extLst>
          </p:cNvPr>
          <p:cNvSpPr>
            <a:spLocks noGrp="1"/>
          </p:cNvSpPr>
          <p:nvPr>
            <p:ph type="title"/>
          </p:nvPr>
        </p:nvSpPr>
        <p:spPr/>
        <p:txBody>
          <a:bodyPr>
            <a:normAutofit/>
          </a:bodyPr>
          <a:lstStyle/>
          <a:p>
            <a:pPr algn="ctr"/>
            <a:r>
              <a:rPr lang="en-US" dirty="0">
                <a:latin typeface="Sagona Book" panose="02020503050505020204" pitchFamily="18" charset="0"/>
              </a:rPr>
              <a:t>19</a:t>
            </a:r>
            <a:r>
              <a:rPr lang="en-US" baseline="30000" dirty="0">
                <a:latin typeface="Sagona Book" panose="02020503050505020204" pitchFamily="18" charset="0"/>
              </a:rPr>
              <a:t>th</a:t>
            </a:r>
            <a:r>
              <a:rPr lang="en-US" dirty="0">
                <a:latin typeface="Sagona Book" panose="02020503050505020204" pitchFamily="18" charset="0"/>
              </a:rPr>
              <a:t> Century “Mental Illnesses” </a:t>
            </a:r>
            <a:br>
              <a:rPr lang="en-US" dirty="0">
                <a:latin typeface="Sagona Book" panose="02020503050505020204" pitchFamily="18" charset="0"/>
              </a:rPr>
            </a:br>
            <a:r>
              <a:rPr lang="en-US" dirty="0">
                <a:latin typeface="Sagona Book" panose="02020503050505020204" pitchFamily="18" charset="0"/>
              </a:rPr>
              <a:t>Ascribed to Black Populations</a:t>
            </a:r>
          </a:p>
        </p:txBody>
      </p:sp>
      <p:sp>
        <p:nvSpPr>
          <p:cNvPr id="2" name="Text Placeholder 1">
            <a:extLst>
              <a:ext uri="{FF2B5EF4-FFF2-40B4-BE49-F238E27FC236}">
                <a16:creationId xmlns:a16="http://schemas.microsoft.com/office/drawing/2014/main" id="{9B8BBDC7-B590-43B7-BBD0-3A247210E1AC}"/>
              </a:ext>
            </a:extLst>
          </p:cNvPr>
          <p:cNvSpPr>
            <a:spLocks noGrp="1"/>
          </p:cNvSpPr>
          <p:nvPr>
            <p:ph idx="1"/>
          </p:nvPr>
        </p:nvSpPr>
        <p:spPr/>
        <p:txBody>
          <a:bodyPr>
            <a:noAutofit/>
          </a:bodyPr>
          <a:lstStyle/>
          <a:p>
            <a:pPr marL="342900" indent="-342900">
              <a:buFont typeface="Arial" panose="020B0604020202020204" pitchFamily="34" charset="0"/>
              <a:buChar char="•"/>
            </a:pPr>
            <a:r>
              <a:rPr lang="en-US" sz="2800" b="0" dirty="0" err="1">
                <a:latin typeface="Bookman Old Style" panose="02050604050505020204" pitchFamily="18" charset="0"/>
              </a:rPr>
              <a:t>Drapetomania</a:t>
            </a:r>
            <a:r>
              <a:rPr lang="en-US" sz="2800" b="0" dirty="0">
                <a:latin typeface="Bookman Old Style" panose="02050604050505020204" pitchFamily="18" charset="0"/>
              </a:rPr>
              <a:t>—a disease among enslaved Blacks who desired to escape plantation life (</a:t>
            </a:r>
            <a:r>
              <a:rPr lang="en-US" sz="2800" b="0" dirty="0" err="1">
                <a:latin typeface="Bookman Old Style" panose="02050604050505020204" pitchFamily="18" charset="0"/>
              </a:rPr>
              <a:t>Umeh</a:t>
            </a:r>
            <a:r>
              <a:rPr lang="en-US" sz="2800" b="0" dirty="0">
                <a:latin typeface="Bookman Old Style" panose="02050604050505020204" pitchFamily="18" charset="0"/>
              </a:rPr>
              <a:t>, 2019)</a:t>
            </a:r>
          </a:p>
          <a:p>
            <a:pPr marL="342900" indent="-342900">
              <a:buFont typeface="Arial" panose="020B0604020202020204" pitchFamily="34" charset="0"/>
              <a:buChar char="•"/>
            </a:pPr>
            <a:r>
              <a:rPr lang="en-US" sz="2800" b="0" dirty="0" err="1">
                <a:latin typeface="Bookman Old Style" panose="02050604050505020204" pitchFamily="18" charset="0"/>
              </a:rPr>
              <a:t>Dysaethesia</a:t>
            </a:r>
            <a:r>
              <a:rPr lang="en-US" sz="2800" b="0" dirty="0">
                <a:latin typeface="Bookman Old Style" panose="02050604050505020204" pitchFamily="18" charset="0"/>
              </a:rPr>
              <a:t> aethiopica—a condition resulting in lethargy or laziness (</a:t>
            </a:r>
            <a:r>
              <a:rPr lang="en-US" sz="2800" b="0" dirty="0" err="1">
                <a:latin typeface="Bookman Old Style" panose="02050604050505020204" pitchFamily="18" charset="0"/>
              </a:rPr>
              <a:t>Umeh</a:t>
            </a:r>
            <a:r>
              <a:rPr lang="en-US" sz="2800" b="0" dirty="0">
                <a:latin typeface="Bookman Old Style" panose="02050604050505020204" pitchFamily="18" charset="0"/>
              </a:rPr>
              <a:t>, 2019)</a:t>
            </a:r>
          </a:p>
          <a:p>
            <a:pPr marL="342900" indent="-342900">
              <a:buFont typeface="Arial" panose="020B0604020202020204" pitchFamily="34" charset="0"/>
              <a:buChar char="•"/>
            </a:pPr>
            <a:r>
              <a:rPr lang="en-US" sz="2800" b="0" dirty="0">
                <a:latin typeface="Bookman Old Style" panose="02050604050505020204" pitchFamily="18" charset="0"/>
              </a:rPr>
              <a:t>These pseudoscientific diagnoses pathologized the normative experiences of human being oppressed under the horrors of chattel slavery (Armstrong et al., 2021).</a:t>
            </a:r>
          </a:p>
        </p:txBody>
      </p:sp>
    </p:spTree>
    <p:extLst>
      <p:ext uri="{BB962C8B-B14F-4D97-AF65-F5344CB8AC3E}">
        <p14:creationId xmlns:p14="http://schemas.microsoft.com/office/powerpoint/2010/main" val="3099432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sz="quarter" idx="11"/>
          </p:nvPr>
        </p:nvSpPr>
        <p:spPr>
          <a:xfrm>
            <a:off x="489857" y="2373085"/>
            <a:ext cx="6836230" cy="3276600"/>
          </a:xfrm>
        </p:spPr>
        <p:txBody>
          <a:bodyPr>
            <a:normAutofit/>
          </a:bodyPr>
          <a:lstStyle/>
          <a:p>
            <a:r>
              <a:rPr lang="en-US" sz="2800" dirty="0">
                <a:latin typeface="Walbaum Text" panose="02070503080703020303" pitchFamily="18" charset="0"/>
              </a:rPr>
              <a:t>Reproductive Surgeries </a:t>
            </a:r>
          </a:p>
          <a:p>
            <a:r>
              <a:rPr lang="en-US" sz="2800" dirty="0">
                <a:latin typeface="Walbaum Text" panose="02070503080703020303" pitchFamily="18" charset="0"/>
              </a:rPr>
              <a:t>Tuskegee Syphilis Study (1932-1972)</a:t>
            </a:r>
          </a:p>
          <a:p>
            <a:r>
              <a:rPr lang="en-US" sz="2800" dirty="0">
                <a:latin typeface="Walbaum Text" panose="02070503080703020303" pitchFamily="18" charset="0"/>
              </a:rPr>
              <a:t>NC Sterilization Project (1929-1974)</a:t>
            </a:r>
          </a:p>
          <a:p>
            <a:r>
              <a:rPr lang="en-US" sz="2800" dirty="0">
                <a:latin typeface="Walbaum Text" panose="02070503080703020303" pitchFamily="18" charset="0"/>
              </a:rPr>
              <a:t>HIV/AIDS (1960s-present)</a:t>
            </a:r>
          </a:p>
          <a:p>
            <a:r>
              <a:rPr lang="en-US" sz="2800" dirty="0">
                <a:latin typeface="Walbaum Text" panose="02070503080703020303" pitchFamily="18" charset="0"/>
              </a:rPr>
              <a:t>Coronavirus Vaccines (2020-??)</a:t>
            </a:r>
          </a:p>
        </p:txBody>
      </p:sp>
      <p:pic>
        <p:nvPicPr>
          <p:cNvPr id="4" name="Picture 3" descr="TSSheadline.jpg"/>
          <p:cNvPicPr>
            <a:picLocks noChangeAspect="1"/>
          </p:cNvPicPr>
          <p:nvPr/>
        </p:nvPicPr>
        <p:blipFill>
          <a:blip r:embed="rId2"/>
          <a:stretch>
            <a:fillRect/>
          </a:stretch>
        </p:blipFill>
        <p:spPr>
          <a:xfrm>
            <a:off x="7507887" y="715962"/>
            <a:ext cx="3616848" cy="4727907"/>
          </a:xfrm>
          <a:prstGeom prst="rect">
            <a:avLst/>
          </a:prstGeom>
          <a:noFill/>
        </p:spPr>
      </p:pic>
      <p:sp>
        <p:nvSpPr>
          <p:cNvPr id="13314" name="Rectangle 2"/>
          <p:cNvSpPr>
            <a:spLocks noGrp="1" noChangeArrowheads="1"/>
          </p:cNvSpPr>
          <p:nvPr>
            <p:ph type="title"/>
          </p:nvPr>
        </p:nvSpPr>
        <p:spPr>
          <a:xfrm>
            <a:off x="489857" y="715961"/>
            <a:ext cx="7018029" cy="1189038"/>
          </a:xfrm>
        </p:spPr>
        <p:txBody>
          <a:bodyPr anchor="t">
            <a:normAutofit/>
          </a:bodyPr>
          <a:lstStyle/>
          <a:p>
            <a:r>
              <a:rPr lang="en-US" dirty="0">
                <a:latin typeface="Sagona Book" panose="02020503050505020204" pitchFamily="18" charset="0"/>
              </a:rPr>
              <a:t>Mistrust of the </a:t>
            </a:r>
            <a:br>
              <a:rPr lang="en-US" dirty="0">
                <a:latin typeface="Sagona Book" panose="02020503050505020204" pitchFamily="18" charset="0"/>
              </a:rPr>
            </a:br>
            <a:r>
              <a:rPr lang="en-US" dirty="0">
                <a:latin typeface="Sagona Book" panose="02020503050505020204" pitchFamily="18" charset="0"/>
              </a:rPr>
              <a:t>Health Care System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a:extLst>
              <a:ext uri="{FF2B5EF4-FFF2-40B4-BE49-F238E27FC236}">
                <a16:creationId xmlns:a16="http://schemas.microsoft.com/office/drawing/2014/main" id="{31E9E06C-56EC-4721-9879-BCA9226B45DE}"/>
              </a:ext>
            </a:extLst>
          </p:cNvPr>
          <p:cNvSpPr>
            <a:spLocks noGrp="1" noChangeArrowheads="1"/>
          </p:cNvSpPr>
          <p:nvPr>
            <p:ph type="body" sz="quarter" idx="11"/>
          </p:nvPr>
        </p:nvSpPr>
        <p:spPr>
          <a:xfrm>
            <a:off x="746051" y="1288095"/>
            <a:ext cx="10699898" cy="3760600"/>
          </a:xfrm>
        </p:spPr>
        <p:txBody>
          <a:bodyPr>
            <a:noAutofit/>
          </a:bodyPr>
          <a:lstStyle/>
          <a:p>
            <a:pPr marL="342900" indent="-342900">
              <a:buFont typeface="Arial" panose="020B0604020202020204" pitchFamily="34" charset="0"/>
              <a:buChar char="•"/>
            </a:pPr>
            <a:r>
              <a:rPr lang="en-US" altLang="en-US" sz="2200" dirty="0">
                <a:latin typeface="Bookman Old Style" panose="02050604050505020204" pitchFamily="18" charset="0"/>
              </a:rPr>
              <a:t>Only 6.4% of 3,837 psychology doctorates in 2018 were received by Blacks</a:t>
            </a:r>
          </a:p>
          <a:p>
            <a:pPr marL="342900" indent="-342900">
              <a:buFont typeface="Arial" panose="020B0604020202020204" pitchFamily="34" charset="0"/>
              <a:buChar char="•"/>
            </a:pPr>
            <a:r>
              <a:rPr lang="en-US" altLang="en-US" sz="2200" dirty="0">
                <a:latin typeface="Bookman Old Style" panose="02050604050505020204" pitchFamily="18" charset="0"/>
              </a:rPr>
              <a:t>Shortage of Blacks in psychology</a:t>
            </a:r>
          </a:p>
          <a:p>
            <a:pPr marL="626364" lvl="1" indent="-342900"/>
            <a:r>
              <a:rPr lang="en-US" altLang="en-US" sz="2200" dirty="0">
                <a:latin typeface="Bookman Old Style" panose="02050604050505020204" pitchFamily="18" charset="0"/>
              </a:rPr>
              <a:t>Insufficient recruitment into psychology programs</a:t>
            </a:r>
          </a:p>
          <a:p>
            <a:pPr marL="626364" lvl="1" indent="-342900"/>
            <a:r>
              <a:rPr lang="en-US" altLang="en-US" sz="2200" dirty="0">
                <a:latin typeface="Bookman Old Style" panose="02050604050505020204" pitchFamily="18" charset="0"/>
              </a:rPr>
              <a:t>Lower levels of retention among students &amp; clinicians</a:t>
            </a:r>
          </a:p>
          <a:p>
            <a:pPr marL="342900" indent="-342900">
              <a:buFont typeface="Arial" panose="020B0604020202020204" pitchFamily="34" charset="0"/>
              <a:buChar char="•"/>
            </a:pPr>
            <a:r>
              <a:rPr lang="en-US" altLang="en-US" sz="2200" dirty="0">
                <a:latin typeface="Bookman Old Style" panose="02050604050505020204" pitchFamily="18" charset="0"/>
              </a:rPr>
              <a:t>Proposed solutions</a:t>
            </a:r>
          </a:p>
          <a:p>
            <a:pPr marL="626364" lvl="1" indent="-342900"/>
            <a:r>
              <a:rPr lang="en-US" altLang="en-US" sz="2200" dirty="0">
                <a:latin typeface="Bookman Old Style" panose="02050604050505020204" pitchFamily="18" charset="0"/>
              </a:rPr>
              <a:t>Begin recruiting efforts earlier and target Black students, particularly at HBCUs</a:t>
            </a:r>
          </a:p>
          <a:p>
            <a:pPr marL="626364" lvl="1" indent="-342900"/>
            <a:r>
              <a:rPr lang="en-US" altLang="en-US" sz="2200" dirty="0">
                <a:latin typeface="Bookman Old Style" panose="02050604050505020204" pitchFamily="18" charset="0"/>
              </a:rPr>
              <a:t>Provide greater financial support</a:t>
            </a:r>
          </a:p>
          <a:p>
            <a:pPr marL="626364" lvl="1" indent="-342900"/>
            <a:r>
              <a:rPr lang="en-US" altLang="en-US" sz="2200" dirty="0">
                <a:latin typeface="Bookman Old Style" panose="02050604050505020204" pitchFamily="18" charset="0"/>
              </a:rPr>
              <a:t>Build and sustain mentoring and community-building efforts</a:t>
            </a:r>
          </a:p>
          <a:p>
            <a:pPr marL="626364" lvl="1" indent="-342900"/>
            <a:r>
              <a:rPr lang="en-US" altLang="en-US" sz="2200" dirty="0">
                <a:latin typeface="Bookman Old Style" panose="02050604050505020204" pitchFamily="18" charset="0"/>
              </a:rPr>
              <a:t>Actively integrate multicultural change into curricula, faculty composition, and program culture</a:t>
            </a:r>
          </a:p>
        </p:txBody>
      </p:sp>
      <p:sp>
        <p:nvSpPr>
          <p:cNvPr id="6146" name="Rectangle 2">
            <a:extLst>
              <a:ext uri="{FF2B5EF4-FFF2-40B4-BE49-F238E27FC236}">
                <a16:creationId xmlns:a16="http://schemas.microsoft.com/office/drawing/2014/main" id="{8313AFDC-F772-4BB2-A7D4-7957BA9881B8}"/>
              </a:ext>
            </a:extLst>
          </p:cNvPr>
          <p:cNvSpPr>
            <a:spLocks noGrp="1" noChangeArrowheads="1"/>
          </p:cNvSpPr>
          <p:nvPr>
            <p:ph type="title"/>
          </p:nvPr>
        </p:nvSpPr>
        <p:spPr>
          <a:xfrm>
            <a:off x="627321" y="620268"/>
            <a:ext cx="11302409" cy="1189038"/>
          </a:xfrm>
        </p:spPr>
        <p:txBody>
          <a:bodyPr anchor="t">
            <a:normAutofit/>
          </a:bodyPr>
          <a:lstStyle/>
          <a:p>
            <a:r>
              <a:rPr lang="en-US" altLang="en-US" sz="3800" dirty="0">
                <a:latin typeface="Sagona Book" panose="02020503050505020204" pitchFamily="18" charset="0"/>
              </a:rPr>
              <a:t>Enhancing the Pipeline of Black Psychologists</a:t>
            </a:r>
          </a:p>
        </p:txBody>
      </p:sp>
    </p:spTree>
    <p:extLst>
      <p:ext uri="{BB962C8B-B14F-4D97-AF65-F5344CB8AC3E}">
        <p14:creationId xmlns:p14="http://schemas.microsoft.com/office/powerpoint/2010/main" val="1012090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a:extLst>
              <a:ext uri="{FF2B5EF4-FFF2-40B4-BE49-F238E27FC236}">
                <a16:creationId xmlns:a16="http://schemas.microsoft.com/office/drawing/2014/main" id="{121BCB74-0E69-474F-BBE7-A0BC7AB59E18}"/>
              </a:ext>
            </a:extLst>
          </p:cNvPr>
          <p:cNvSpPr>
            <a:spLocks noGrp="1" noChangeArrowheads="1"/>
          </p:cNvSpPr>
          <p:nvPr>
            <p:ph type="body" sz="quarter" idx="11"/>
          </p:nvPr>
        </p:nvSpPr>
        <p:spPr>
          <a:xfrm>
            <a:off x="3987209" y="1905000"/>
            <a:ext cx="7502425" cy="3276600"/>
          </a:xfrm>
        </p:spPr>
        <p:txBody>
          <a:bodyPr>
            <a:noAutofit/>
          </a:bodyPr>
          <a:lstStyle/>
          <a:p>
            <a:pPr marL="342900" indent="-342900">
              <a:buFont typeface="Arial" panose="020B0604020202020204" pitchFamily="34" charset="0"/>
              <a:buChar char="•"/>
            </a:pPr>
            <a:r>
              <a:rPr lang="en-US" altLang="en-US" sz="2000" b="0" dirty="0">
                <a:latin typeface="Bookman Old Style" panose="02050604050505020204" pitchFamily="18" charset="0"/>
              </a:rPr>
              <a:t>Communicate with transparency, especially surrounding racial issues</a:t>
            </a:r>
          </a:p>
          <a:p>
            <a:pPr marL="342900" indent="-342900">
              <a:buFont typeface="Arial" panose="020B0604020202020204" pitchFamily="34" charset="0"/>
              <a:buChar char="•"/>
            </a:pPr>
            <a:r>
              <a:rPr lang="en-US" altLang="en-US" sz="2000" b="0" dirty="0">
                <a:latin typeface="Bookman Old Style" panose="02050604050505020204" pitchFamily="18" charset="0"/>
              </a:rPr>
              <a:t>Pursue training in culturally relevant tools</a:t>
            </a:r>
          </a:p>
          <a:p>
            <a:pPr marL="626364" lvl="1" indent="-342900"/>
            <a:r>
              <a:rPr lang="en-US" altLang="en-US" sz="2000" dirty="0">
                <a:latin typeface="Bookman Old Style" panose="02050604050505020204" pitchFamily="18" charset="0"/>
              </a:rPr>
              <a:t>Strengths-based focus</a:t>
            </a:r>
          </a:p>
          <a:p>
            <a:pPr marL="626364" lvl="1" indent="-342900"/>
            <a:r>
              <a:rPr lang="en-US" altLang="en-US" sz="2000" b="0" dirty="0">
                <a:latin typeface="Bookman Old Style" panose="02050604050505020204" pitchFamily="18" charset="0"/>
              </a:rPr>
              <a:t>Use of cultural socialization messages</a:t>
            </a:r>
          </a:p>
          <a:p>
            <a:pPr marL="626364" lvl="1" indent="-342900"/>
            <a:r>
              <a:rPr lang="en-US" altLang="en-US" sz="2000" dirty="0">
                <a:latin typeface="Bookman Old Style" panose="02050604050505020204" pitchFamily="18" charset="0"/>
              </a:rPr>
              <a:t>Consultation, supervision, and trainings in culturally sensitive approaches</a:t>
            </a:r>
            <a:endParaRPr lang="en-US" altLang="en-US" sz="2000" b="0" dirty="0">
              <a:latin typeface="Bookman Old Style" panose="02050604050505020204" pitchFamily="18" charset="0"/>
            </a:endParaRPr>
          </a:p>
          <a:p>
            <a:pPr marL="342900" indent="-342900">
              <a:buFont typeface="Arial" panose="020B0604020202020204" pitchFamily="34" charset="0"/>
              <a:buChar char="•"/>
            </a:pPr>
            <a:r>
              <a:rPr lang="en-US" altLang="en-US" sz="2000" b="0" dirty="0">
                <a:latin typeface="Bookman Old Style" panose="02050604050505020204" pitchFamily="18" charset="0"/>
              </a:rPr>
              <a:t>Use culturally adapted treatments</a:t>
            </a:r>
          </a:p>
          <a:p>
            <a:pPr marL="626364" lvl="1" indent="-342900"/>
            <a:r>
              <a:rPr lang="en-US" altLang="en-US" sz="2000" dirty="0">
                <a:latin typeface="Bookman Old Style" panose="02050604050505020204" pitchFamily="18" charset="0"/>
              </a:rPr>
              <a:t>Group Cognitive-Behavioral Therapy</a:t>
            </a:r>
          </a:p>
          <a:p>
            <a:pPr marL="626364" lvl="1" indent="-342900"/>
            <a:r>
              <a:rPr lang="en-US" altLang="en-US" sz="2000" b="0" dirty="0">
                <a:latin typeface="Bookman Old Style" panose="02050604050505020204" pitchFamily="18" charset="0"/>
              </a:rPr>
              <a:t>Parent Training</a:t>
            </a:r>
          </a:p>
          <a:p>
            <a:pPr marL="626364" lvl="1" indent="-342900"/>
            <a:r>
              <a:rPr lang="en-US" altLang="en-US" sz="2000" dirty="0">
                <a:latin typeface="Bookman Old Style" panose="02050604050505020204" pitchFamily="18" charset="0"/>
              </a:rPr>
              <a:t>Relevant language and metaphors in treatment</a:t>
            </a:r>
            <a:endParaRPr lang="en-US" altLang="en-US" sz="2000" b="0" dirty="0">
              <a:latin typeface="Bookman Old Style" panose="02050604050505020204" pitchFamily="18" charset="0"/>
            </a:endParaRPr>
          </a:p>
        </p:txBody>
      </p:sp>
      <p:sp>
        <p:nvSpPr>
          <p:cNvPr id="25602" name="Rectangle 2">
            <a:extLst>
              <a:ext uri="{FF2B5EF4-FFF2-40B4-BE49-F238E27FC236}">
                <a16:creationId xmlns:a16="http://schemas.microsoft.com/office/drawing/2014/main" id="{D38AD8BE-AFD1-4B68-B181-168C224BF8D4}"/>
              </a:ext>
            </a:extLst>
          </p:cNvPr>
          <p:cNvSpPr>
            <a:spLocks noGrp="1" noChangeArrowheads="1"/>
          </p:cNvSpPr>
          <p:nvPr>
            <p:ph type="title"/>
          </p:nvPr>
        </p:nvSpPr>
        <p:spPr>
          <a:xfrm>
            <a:off x="4533898" y="715961"/>
            <a:ext cx="6955735" cy="1189038"/>
          </a:xfrm>
        </p:spPr>
        <p:txBody>
          <a:bodyPr anchor="t">
            <a:normAutofit/>
          </a:bodyPr>
          <a:lstStyle/>
          <a:p>
            <a:r>
              <a:rPr lang="en-US" altLang="en-US" dirty="0">
                <a:latin typeface="Sagona Book" panose="02020503050505020204" pitchFamily="18" charset="0"/>
              </a:rPr>
              <a:t>Integrating Cultural Adaptations into Therapy</a:t>
            </a:r>
          </a:p>
        </p:txBody>
      </p:sp>
    </p:spTree>
  </p:cSld>
  <p:clrMapOvr>
    <a:masterClrMapping/>
  </p:clrMapOvr>
</p:sld>
</file>

<file path=ppt/theme/theme1.xml><?xml version="1.0" encoding="utf-8"?>
<a:theme xmlns:a="http://schemas.openxmlformats.org/drawingml/2006/main" name="2_Office Theme">
  <a:themeElements>
    <a:clrScheme name="Custom 24">
      <a:dk1>
        <a:srgbClr val="000000"/>
      </a:dk1>
      <a:lt1>
        <a:srgbClr val="FFFFFF"/>
      </a:lt1>
      <a:dk2>
        <a:srgbClr val="000000"/>
      </a:dk2>
      <a:lt2>
        <a:srgbClr val="E6E6E6"/>
      </a:lt2>
      <a:accent1>
        <a:srgbClr val="264653"/>
      </a:accent1>
      <a:accent2>
        <a:srgbClr val="2A9D8F"/>
      </a:accent2>
      <a:accent3>
        <a:srgbClr val="E9C46A"/>
      </a:accent3>
      <a:accent4>
        <a:srgbClr val="F4A261"/>
      </a:accent4>
      <a:accent5>
        <a:srgbClr val="E76F51"/>
      </a:accent5>
      <a:accent6>
        <a:srgbClr val="FFFFFF"/>
      </a:accent6>
      <a:hlink>
        <a:srgbClr val="FFFFFF"/>
      </a:hlink>
      <a:folHlink>
        <a:srgbClr val="FFFFFF"/>
      </a:folHlink>
    </a:clrScheme>
    <a:fontScheme name="Heritage and History">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ck History Month_TM10103076_Win32_LH_v4" id="{5AE25372-5B71-4B3F-A332-C4D84C968E46}" vid="{07F4610E-88B6-4CC8-AAA7-899DFEA9E17B}"/>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A8A967B1-A0A0-415E-82CC-A85AEE3A67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FAAC47-BD84-465D-B982-7A75BCC08F7D}">
  <ds:schemaRefs>
    <ds:schemaRef ds:uri="http://schemas.microsoft.com/sharepoint/v3/contenttype/forms"/>
  </ds:schemaRefs>
</ds:datastoreItem>
</file>

<file path=customXml/itemProps3.xml><?xml version="1.0" encoding="utf-8"?>
<ds:datastoreItem xmlns:ds="http://schemas.openxmlformats.org/officeDocument/2006/customXml" ds:itemID="{0F89EEA4-141F-4066-B57B-E44468FB3D6E}">
  <ds:schemaRefs>
    <ds:schemaRef ds:uri="http://schemas.microsoft.com/sharepoint/v3"/>
    <ds:schemaRef ds:uri="230e9df3-be65-4c73-a93b-d1236ebd677e"/>
    <ds:schemaRef ds:uri="http://schemas.microsoft.com/office/2006/metadata/properties"/>
    <ds:schemaRef ds:uri="http://schemas.microsoft.com/office/2006/documentManagement/types"/>
    <ds:schemaRef ds:uri="http://schemas.microsoft.com/office/infopath/2007/PartnerControls"/>
    <ds:schemaRef ds:uri="http://purl.org/dc/dcmitype/"/>
    <ds:schemaRef ds:uri="71af3243-3dd4-4a8d-8c0d-dd76da1f02a5"/>
    <ds:schemaRef ds:uri="http://purl.org/dc/elements/1.1/"/>
    <ds:schemaRef ds:uri="http://schemas.openxmlformats.org/package/2006/metadata/core-properties"/>
    <ds:schemaRef ds:uri="16c05727-aa75-4e4a-9b5f-8a80a116589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1066</TotalTime>
  <Words>976</Words>
  <Application>Microsoft Office PowerPoint</Application>
  <PresentationFormat>Widescreen</PresentationFormat>
  <Paragraphs>131</Paragraphs>
  <Slides>19</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Bookman Old Style</vt:lpstr>
      <vt:lpstr>Courier New</vt:lpstr>
      <vt:lpstr>Sagona Book</vt:lpstr>
      <vt:lpstr>Segoe UI</vt:lpstr>
      <vt:lpstr>Walbaum Text</vt:lpstr>
      <vt:lpstr>Wingdings</vt:lpstr>
      <vt:lpstr>Wingdings 3</vt:lpstr>
      <vt:lpstr>2_Office Theme</vt:lpstr>
      <vt:lpstr>Increasing Mental Health Service Utilization in Black Populations During COVID-19: Clarifying Clinician Responsibility    Race, Culture, and Practice: Centering the Mental Health and Wellness of BIPOC Communities Webinar at Bowie State University Presented by Tonya D. Armstrong, Ph.D., M.T.S. Owner, CEO, and Licensed Psychologist The Armstrong Center for Hope Durham and Raleigh, North Carolina February 8, 2023</vt:lpstr>
      <vt:lpstr> "Increasing Mental Health Utilization in Black Populations during Covid-19: Clarifying Clinician Responsibility”</vt:lpstr>
      <vt:lpstr>Enhancing Black Mental Health </vt:lpstr>
      <vt:lpstr>Greater Vulnerability During COVID-19 Among Black Populations</vt:lpstr>
      <vt:lpstr>Understanding Historic Cultural Mistrust</vt:lpstr>
      <vt:lpstr>19th Century “Mental Illnesses”  Ascribed to Black Populations</vt:lpstr>
      <vt:lpstr>Mistrust of the  Health Care System</vt:lpstr>
      <vt:lpstr>Enhancing the Pipeline of Black Psychologists</vt:lpstr>
      <vt:lpstr>Integrating Cultural Adaptations into Therapy</vt:lpstr>
      <vt:lpstr>Acknowledging the Suicide Crisis and the Impact of Adverse Experiences Among Black Children and Youth</vt:lpstr>
      <vt:lpstr>Affirming the Importance of  Religiosity and Spirituality</vt:lpstr>
      <vt:lpstr>Prioritizing Self-Care:  An Ethical Necessity </vt:lpstr>
      <vt:lpstr>Outward and Inward Perspectives  from Black Clinicians</vt:lpstr>
      <vt:lpstr>PowerPoint Presentation</vt:lpstr>
      <vt:lpstr>Views on the Polypandemic From Our Staff</vt:lpstr>
      <vt:lpstr>Views on the Polypandemic From Our Staff, cont.</vt:lpstr>
      <vt:lpstr>Self-Care Strategies Most Commonly Endorsed by ACFH Staff</vt:lpstr>
      <vt:lpstr>Blossoming Hope Book &amp; Audio Experience</vt:lpstr>
      <vt:lpstr>Contact Information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Engaging African-American Clients:  Intentional, Multi-Layered Approaches to Inclusion   Presented for Northwest Area Health Education Center Diversity and Inclusion in Behavioral Health Presented by Tonya D. Armstrong, Ph.D., M.T.S. Owner and Licensed Psychologist,  The Armstrong Center for Hope Durham and Raleigh, NC November 9, 2021</dc:title>
  <dc:subject/>
  <dc:creator>Tonya ARmstrong</dc:creator>
  <cp:keywords/>
  <dc:description/>
  <cp:lastModifiedBy>Pike, Abbie</cp:lastModifiedBy>
  <cp:revision>17</cp:revision>
  <cp:lastPrinted>2021-11-09T15:51:11Z</cp:lastPrinted>
  <dcterms:created xsi:type="dcterms:W3CDTF">2021-11-09T11:45:40Z</dcterms:created>
  <dcterms:modified xsi:type="dcterms:W3CDTF">2023-03-27T14:18:42Z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