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491" r:id="rId1"/>
  </p:sldMasterIdLst>
  <p:notesMasterIdLst>
    <p:notesMasterId r:id="rId15"/>
  </p:notesMasterIdLst>
  <p:sldIdLst>
    <p:sldId id="256" r:id="rId2"/>
    <p:sldId id="267" r:id="rId3"/>
    <p:sldId id="272" r:id="rId4"/>
    <p:sldId id="259" r:id="rId5"/>
    <p:sldId id="258" r:id="rId6"/>
    <p:sldId id="262" r:id="rId7"/>
    <p:sldId id="268" r:id="rId8"/>
    <p:sldId id="263" r:id="rId9"/>
    <p:sldId id="260" r:id="rId10"/>
    <p:sldId id="264" r:id="rId11"/>
    <p:sldId id="270" r:id="rId12"/>
    <p:sldId id="271" r:id="rId13"/>
    <p:sldId id="261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B7942"/>
    <a:srgbClr val="941100"/>
    <a:srgbClr val="941651"/>
    <a:srgbClr val="844800"/>
    <a:srgbClr val="6F3D00"/>
    <a:srgbClr val="945200"/>
    <a:srgbClr val="521B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DE84D9A-2899-4C97-B086-EB7B3785AFA6}" v="1" dt="2023-02-01T03:27:10.37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965"/>
    <p:restoredTop sz="94586"/>
  </p:normalViewPr>
  <p:slideViewPr>
    <p:cSldViewPr snapToGrid="0" snapToObjects="1">
      <p:cViewPr varScale="1">
        <p:scale>
          <a:sx n="53" d="100"/>
          <a:sy n="53" d="100"/>
        </p:scale>
        <p:origin x="72" y="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615279-C052-ED4F-B90F-6FA084446BFC}" type="datetimeFigureOut">
              <a:rPr lang="en-US" smtClean="0"/>
              <a:t>3/27/2023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EF90C9-0AF6-CF4C-835C-2A3D53C485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2484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Cultural and political climate impacts mental health therefore cannot be separated from the therapy room.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EF90C9-0AF6-CF4C-835C-2A3D53C4850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5039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1A63BB-412E-4CBA-806F-B58E1C9BC2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FD327B6-5D80-69DA-5FFA-946874E261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B32826-B6CB-00B9-1551-CFDC94538E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E46AA-1EC0-4433-9956-E798E94A6FB7}" type="datetimeFigureOut">
              <a:rPr lang="en-US" smtClean="0"/>
              <a:t>3/27/2023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A8497-B414-0CCC-C539-927E3CBC78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9E68AF-C315-6B67-5603-2D4696B351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38C08-47C7-4847-B0BE-B9D8DEEB3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170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0757C0-3E16-0C13-267D-6923D21F52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054F96C-D10E-5844-8139-32AE471993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93D4BB-D21B-963F-B575-2414970C21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E46AA-1EC0-4433-9956-E798E94A6FB7}" type="datetimeFigureOut">
              <a:rPr lang="en-US" smtClean="0"/>
              <a:t>3/27/2023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3E80A1-0623-CA66-9E49-6CE31C4D2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A5D55C-BC4F-A627-61B8-80D885989D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38C08-47C7-4847-B0BE-B9D8DEEB3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26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5103548-7342-3A63-ECA3-C318E86AB47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FF68498-A156-C5AD-EC1A-451613243E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528BC1-6C35-277E-BE97-563B3D7101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E46AA-1EC0-4433-9956-E798E94A6FB7}" type="datetimeFigureOut">
              <a:rPr lang="en-US" smtClean="0"/>
              <a:t>3/27/2023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9025C2-6DCC-71FB-74A2-6904F394FD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2B5B5E-5A00-F95C-DD8F-4F6CA71190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38C08-47C7-4847-B0BE-B9D8DEEB3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5304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4FC5C2-5996-E82B-F3CD-814F47203E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23436C-2E10-372B-4DCF-2AAC104BAF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5B5124-6FBF-DE07-9B3B-2CD4147E0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E46AA-1EC0-4433-9956-E798E94A6FB7}" type="datetimeFigureOut">
              <a:rPr lang="en-US" smtClean="0"/>
              <a:t>3/27/2023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BB1469-0F28-3365-AA17-4B45043D9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5F6F76-BC28-008E-A079-AEE93212E0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38C08-47C7-4847-B0BE-B9D8DEEB3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5915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CE7CD0-8199-E62E-01DD-E4138A8F4A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41AB9E-4AB5-3046-AF9B-52BF922482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B755A7-92FB-B0F9-D982-A137F662D7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E46AA-1EC0-4433-9956-E798E94A6FB7}" type="datetimeFigureOut">
              <a:rPr lang="en-US" smtClean="0"/>
              <a:t>3/27/2023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7EF110-A8A6-A394-6526-A977C2CF83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EEAEC7-B2FF-DF60-8669-585DD71DE7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38C08-47C7-4847-B0BE-B9D8DEEB3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5499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404EAA-61CF-3F14-566F-39CE3A72E2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44CDCF-16C1-B454-E112-C796655A74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322EA5C-AE14-E14B-95AE-68C601E3C2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37C63C-0201-388C-945D-19C4FD6A6D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E46AA-1EC0-4433-9956-E798E94A6FB7}" type="datetimeFigureOut">
              <a:rPr lang="en-US" smtClean="0"/>
              <a:t>3/27/2023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9380CB-2272-F496-3844-1D8C02F1A9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E14A57-53FE-F7F1-768C-8282EE6C17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38C08-47C7-4847-B0BE-B9D8DEEB3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0113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FDD205-C52B-66E2-EADB-C8C390360A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1D8420-7845-F15B-1EB3-9D6A01FBB2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54D5F8-99D1-4028-6A0E-AC77B9D95E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B091188-8241-50DC-9F0C-892C231E892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10197A4-731E-3504-CE61-DD42EC74B41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3598D65-E5E5-5551-7F93-4988210AD5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E46AA-1EC0-4433-9956-E798E94A6FB7}" type="datetimeFigureOut">
              <a:rPr lang="en-US" smtClean="0"/>
              <a:t>3/27/2023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1D50FD4-BD73-C8C7-A46C-9D18C83E7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F04165B-6358-1D6C-18F6-28453E4688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38C08-47C7-4847-B0BE-B9D8DEEB3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2213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05D075-4C56-C98E-26B5-BE39323E9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3019A64-D01B-4A1D-7807-1A18C6210D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E46AA-1EC0-4433-9956-E798E94A6FB7}" type="datetimeFigureOut">
              <a:rPr lang="en-US" smtClean="0"/>
              <a:t>3/27/2023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F93ED69-0582-3357-BE80-EA2233994E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2468415-2B28-55B5-DC2B-AD791302F2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38C08-47C7-4847-B0BE-B9D8DEEB3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4369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20A8B9-BF00-938F-7443-E4E337786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E46AA-1EC0-4433-9956-E798E94A6FB7}" type="datetimeFigureOut">
              <a:rPr lang="en-US" smtClean="0"/>
              <a:t>3/27/2023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11493CD-8F2D-FB03-D2A7-F61DD4A535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ED9180-9A16-A52B-092F-D8A2CA0405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38C08-47C7-4847-B0BE-B9D8DEEB3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403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C8665D-C8C1-BA8F-5875-7D0E0A04C1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F855E0-B071-22AD-599D-234933674F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FCE92F-EE06-9AC3-71A3-82C6F12910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EE19FD-CBCB-5EC4-EFC0-30EF4170F2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E46AA-1EC0-4433-9956-E798E94A6FB7}" type="datetimeFigureOut">
              <a:rPr lang="en-US" smtClean="0"/>
              <a:t>3/27/2023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34E3E0-1D65-DC58-8951-00867C283B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D883CD-A05E-116E-3FCF-BB3046D74D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38C08-47C7-4847-B0BE-B9D8DEEB3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986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1FED7C-836D-D1DE-DA55-E4A730E26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0BDFAB9-C64C-B118-D37E-67D93CAA0E1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305929B-D6F2-8459-8EF9-F0908F2CCE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78C189-19D0-8630-B2D0-B64E0DB5C8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E46AA-1EC0-4433-9956-E798E94A6FB7}" type="datetimeFigureOut">
              <a:rPr lang="en-US" smtClean="0"/>
              <a:t>3/27/2023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C0B5B2-5C89-89EB-A1CD-85EC206DD5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A41A1F-1E18-8EAF-F49E-FBFEA48E08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38C08-47C7-4847-B0BE-B9D8DEEB3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490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959667A-7143-A7FB-10DD-273F521C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250DA4-4F97-C564-CB55-689D0D1784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37B462-CA8D-B75F-0CDB-234FB7AEE08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E46AA-1EC0-4433-9956-E798E94A6FB7}" type="datetimeFigureOut">
              <a:rPr lang="en-US" smtClean="0"/>
              <a:pPr/>
              <a:t>3/27/2023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E0ED2A-6457-AC3C-4091-DA542AAE5C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357944-A5D2-16F3-AD5A-F814F6D10D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C38C08-47C7-4847-B0BE-B9D8DEEB3D1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1705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92" r:id="rId1"/>
    <p:sldLayoutId id="2147484493" r:id="rId2"/>
    <p:sldLayoutId id="2147484494" r:id="rId3"/>
    <p:sldLayoutId id="2147484495" r:id="rId4"/>
    <p:sldLayoutId id="2147484496" r:id="rId5"/>
    <p:sldLayoutId id="2147484497" r:id="rId6"/>
    <p:sldLayoutId id="2147484498" r:id="rId7"/>
    <p:sldLayoutId id="2147484499" r:id="rId8"/>
    <p:sldLayoutId id="2147484500" r:id="rId9"/>
    <p:sldLayoutId id="2147484501" r:id="rId10"/>
    <p:sldLayoutId id="214748450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66D99C-976F-34A2-6795-698A2668C1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7007" y="939868"/>
            <a:ext cx="5429250" cy="3500118"/>
          </a:xfrm>
          <a:noFill/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rgbClr val="941651"/>
                </a:solidFill>
                <a:effectLst>
                  <a:outerShdw blurRad="513258" dist="50800" dir="5400000" algn="ctr" rotWithShape="0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  <a:cs typeface="Times New Roman" panose="02020603050405020304" pitchFamily="18" charset="0"/>
              </a:rPr>
              <a:t>Addressing Mental Health and Wellness Needs of BIPOC Students &amp; Faculty</a:t>
            </a:r>
            <a:br>
              <a:rPr lang="en-US" sz="3600" b="1" dirty="0">
                <a:solidFill>
                  <a:srgbClr val="941651"/>
                </a:solidFill>
                <a:effectLst>
                  <a:outerShdw blurRad="513258" dist="50800" dir="5400000" algn="ctr" rotWithShape="0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  <a:cs typeface="Times New Roman" panose="02020603050405020304" pitchFamily="18" charset="0"/>
              </a:rPr>
            </a:br>
            <a:br>
              <a:rPr lang="en-US" sz="3600" b="1" dirty="0">
                <a:solidFill>
                  <a:srgbClr val="941651"/>
                </a:solidFill>
                <a:effectLst>
                  <a:outerShdw blurRad="513258" dist="50800" dir="5400000" algn="ctr" rotWithShape="0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  <a:cs typeface="Times New Roman" panose="02020603050405020304" pitchFamily="18" charset="0"/>
              </a:rPr>
            </a:br>
            <a:r>
              <a:rPr lang="en-US" sz="3600" b="1" dirty="0">
                <a:solidFill>
                  <a:srgbClr val="941651"/>
                </a:solidFill>
                <a:effectLst>
                  <a:outerShdw blurRad="513258" dist="50800" dir="5400000" algn="ctr" rotWithShape="0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  <a:cs typeface="Times New Roman" panose="02020603050405020304" pitchFamily="18" charset="0"/>
              </a:rPr>
              <a:t>Beyond Well-Intentioned Efforts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9D3647B-9C1D-2080-5B50-116691E299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1202" y="4439986"/>
            <a:ext cx="4786895" cy="1002980"/>
          </a:xfrm>
          <a:noFill/>
        </p:spPr>
        <p:txBody>
          <a:bodyPr>
            <a:normAutofit fontScale="25000" lnSpcReduction="20000"/>
          </a:bodyPr>
          <a:lstStyle/>
          <a:p>
            <a:pPr algn="l">
              <a:spcAft>
                <a:spcPts val="600"/>
              </a:spcAft>
            </a:pPr>
            <a:endParaRPr lang="en-US" sz="2200" dirty="0"/>
          </a:p>
          <a:p>
            <a:pPr algn="l">
              <a:spcAft>
                <a:spcPts val="600"/>
              </a:spcAft>
            </a:pPr>
            <a:endParaRPr lang="en-US" sz="2200" dirty="0"/>
          </a:p>
          <a:p>
            <a:pPr>
              <a:spcAft>
                <a:spcPts val="600"/>
              </a:spcAft>
            </a:pPr>
            <a:r>
              <a:rPr lang="en-US" sz="10000" dirty="0">
                <a:effectLst>
                  <a:outerShdw blurRad="493464" dist="50800" dir="5400000" algn="ctr" rotWithShape="0">
                    <a:srgbClr val="000000">
                      <a:alpha val="38000"/>
                    </a:srgbClr>
                  </a:outerShdw>
                </a:effectLst>
                <a:latin typeface="Candara" panose="020E0502030303020204" pitchFamily="34" charset="0"/>
                <a:cs typeface="Times New Roman" panose="02020603050405020304" pitchFamily="18" charset="0"/>
              </a:rPr>
              <a:t>Aleesha N. Young, LPC, Psy.D.</a:t>
            </a:r>
          </a:p>
        </p:txBody>
      </p:sp>
      <p:cxnSp>
        <p:nvCxnSpPr>
          <p:cNvPr id="1056" name="Straight Connector 1042">
            <a:extLst>
              <a:ext uri="{FF2B5EF4-FFF2-40B4-BE49-F238E27FC236}">
                <a16:creationId xmlns:a16="http://schemas.microsoft.com/office/drawing/2014/main" id="{AA5883C9-BA48-49E5-B31B-4FD696D15D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30250" y="4425696"/>
            <a:ext cx="2743200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5" name="Rectangle 1044">
            <a:extLst>
              <a:ext uri="{FF2B5EF4-FFF2-40B4-BE49-F238E27FC236}">
                <a16:creationId xmlns:a16="http://schemas.microsoft.com/office/drawing/2014/main" id="{8AD13924-DC7C-4339-B194-8A4EFFBF2A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84416" y="0"/>
            <a:ext cx="6107584" cy="6858000"/>
          </a:xfrm>
          <a:prstGeom prst="rect">
            <a:avLst/>
          </a:prstGeom>
          <a:solidFill>
            <a:srgbClr val="5425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47" name="Rounded Rectangle 26">
            <a:extLst>
              <a:ext uri="{FF2B5EF4-FFF2-40B4-BE49-F238E27FC236}">
                <a16:creationId xmlns:a16="http://schemas.microsoft.com/office/drawing/2014/main" id="{72458505-C9BA-445F-AE75-CFC7FF04F4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31163" y="640080"/>
            <a:ext cx="4809175" cy="5577818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26" name="Picture 2" descr="Three Ways to Celebrate BIPOC Communities Year-Round">
            <a:extLst>
              <a:ext uri="{FF2B5EF4-FFF2-40B4-BE49-F238E27FC236}">
                <a16:creationId xmlns:a16="http://schemas.microsoft.com/office/drawing/2014/main" id="{3007B462-42CB-4B11-79F3-F679D144AEF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96" r="10169" b="-2"/>
          <a:stretch/>
        </p:blipFill>
        <p:spPr bwMode="auto">
          <a:xfrm>
            <a:off x="7050918" y="1433322"/>
            <a:ext cx="4169664" cy="3991334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9834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677C97-4928-7B20-0EAC-B5838EECD2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568" y="614764"/>
            <a:ext cx="11758863" cy="1325563"/>
          </a:xfrm>
          <a:solidFill>
            <a:schemeClr val="bg1"/>
          </a:solidFill>
        </p:spPr>
        <p:txBody>
          <a:bodyPr anchor="t">
            <a:normAutofit fontScale="90000"/>
          </a:bodyPr>
          <a:lstStyle/>
          <a:p>
            <a:pPr algn="ctr"/>
            <a:r>
              <a:rPr lang="en-US" sz="4000" b="1" dirty="0">
                <a:solidFill>
                  <a:srgbClr val="941651"/>
                </a:solidFill>
                <a:effectLst>
                  <a:outerShdw blurRad="508000" dist="50800" dir="5400000" algn="ctr" rotWithShape="0">
                    <a:srgbClr val="000000">
                      <a:alpha val="43000"/>
                    </a:srgbClr>
                  </a:outerShdw>
                </a:effectLst>
                <a:latin typeface="Candara" panose="020E0502030303020204" pitchFamily="34" charset="0"/>
              </a:rPr>
              <a:t>Evidence of Culturally Responsive Mental Health Support</a:t>
            </a:r>
            <a:br>
              <a:rPr lang="en-US" sz="4000" b="1" dirty="0">
                <a:solidFill>
                  <a:srgbClr val="941651"/>
                </a:solidFill>
                <a:effectLst>
                  <a:outerShdw blurRad="508000" dist="50800" dir="5400000" algn="ctr" rotWithShape="0">
                    <a:srgbClr val="000000">
                      <a:alpha val="43000"/>
                    </a:srgbClr>
                  </a:outerShdw>
                </a:effectLst>
                <a:latin typeface="Candara" panose="020E0502030303020204" pitchFamily="34" charset="0"/>
              </a:rPr>
            </a:br>
            <a:r>
              <a:rPr lang="en-US" sz="4000" b="1" dirty="0">
                <a:solidFill>
                  <a:srgbClr val="941651"/>
                </a:solidFill>
                <a:effectLst>
                  <a:outerShdw blurRad="508000" dist="50800" dir="5400000" algn="ctr" rotWithShape="0">
                    <a:srgbClr val="000000">
                      <a:alpha val="43000"/>
                    </a:srgbClr>
                  </a:outerShdw>
                </a:effectLst>
                <a:latin typeface="Candara" panose="020E0502030303020204" pitchFamily="34" charset="0"/>
              </a:rPr>
              <a:t>Does your provider…</a:t>
            </a:r>
            <a:endParaRPr lang="en-US" sz="3700" dirty="0">
              <a:solidFill>
                <a:srgbClr val="FFFFFF"/>
              </a:solidFill>
              <a:effectLst>
                <a:glow rad="101600">
                  <a:srgbClr val="7030A0">
                    <a:alpha val="40000"/>
                  </a:srgbClr>
                </a:glow>
                <a:reflection endPos="0" dist="4564" dir="5400000" sy="-100000" algn="bl" rotWithShape="0"/>
              </a:effectLst>
              <a:latin typeface="Candara" panose="020E0502030303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2E9D2D-5A72-C68C-1421-0C210AC7FC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52345"/>
            <a:ext cx="10515600" cy="4351338"/>
          </a:xfrm>
        </p:spPr>
        <p:txBody>
          <a:bodyPr>
            <a:normAutofit fontScale="77500" lnSpcReduction="20000"/>
          </a:bodyPr>
          <a:lstStyle/>
          <a:p>
            <a:pPr rtl="0" fontAlgn="base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3300" b="1" i="0" u="sng" strike="noStrike" dirty="0">
                <a:solidFill>
                  <a:srgbClr val="000000"/>
                </a:solidFill>
                <a:effectLst/>
                <a:latin typeface="Candara" panose="020E0502030303020204" pitchFamily="34" charset="0"/>
              </a:rPr>
              <a:t>DELIBERATELY</a:t>
            </a:r>
            <a:r>
              <a:rPr lang="en-US" sz="3300" b="1" i="0" u="none" strike="noStrike" dirty="0">
                <a:solidFill>
                  <a:srgbClr val="000000"/>
                </a:solidFill>
                <a:effectLst/>
                <a:latin typeface="Candara" panose="020E0502030303020204" pitchFamily="34" charset="0"/>
              </a:rPr>
              <a:t> </a:t>
            </a:r>
            <a:r>
              <a:rPr lang="en-US" sz="3300" b="0" i="0" u="none" strike="noStrike" dirty="0">
                <a:solidFill>
                  <a:srgbClr val="000000"/>
                </a:solidFill>
                <a:effectLst/>
                <a:latin typeface="Candara" panose="020E0502030303020204" pitchFamily="34" charset="0"/>
              </a:rPr>
              <a:t>identify obstacles/systemic barriers that can interfere with or prevent access to treatment, treatment compliance, or lead to poorer treatment outcomes using an ecological model as shown here. </a:t>
            </a:r>
          </a:p>
          <a:p>
            <a:pPr rtl="0" fontAlgn="base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3300" b="1" i="0" u="none" strike="noStrike" dirty="0">
              <a:solidFill>
                <a:srgbClr val="90C226"/>
              </a:solidFill>
              <a:effectLst/>
              <a:latin typeface="Candara" panose="020E0502030303020204" pitchFamily="34" charset="0"/>
            </a:endParaRPr>
          </a:p>
          <a:p>
            <a:pPr fontAlgn="base">
              <a:lnSpc>
                <a:spcPct val="120000"/>
              </a:lnSpc>
            </a:pPr>
            <a:r>
              <a:rPr lang="en-US" sz="3300" b="1" i="0" u="sng" strike="noStrike" dirty="0">
                <a:solidFill>
                  <a:srgbClr val="000000"/>
                </a:solidFill>
                <a:effectLst/>
                <a:latin typeface="Candara" panose="020E0502030303020204" pitchFamily="34" charset="0"/>
              </a:rPr>
              <a:t>ALWAYS</a:t>
            </a:r>
            <a:r>
              <a:rPr lang="en-US" sz="3300" b="0" i="0" u="none" strike="noStrike" dirty="0">
                <a:solidFill>
                  <a:srgbClr val="000000"/>
                </a:solidFill>
                <a:effectLst/>
                <a:latin typeface="Candara" panose="020E0502030303020204" pitchFamily="34" charset="0"/>
              </a:rPr>
              <a:t> identify demographic information and your marginalized and privileged identities, and list the resources available to them as a result. </a:t>
            </a:r>
          </a:p>
          <a:p>
            <a:pPr fontAlgn="base">
              <a:lnSpc>
                <a:spcPct val="120000"/>
              </a:lnSpc>
            </a:pPr>
            <a:endParaRPr lang="en-US" sz="3300" b="1" i="0" u="none" strike="noStrike" dirty="0">
              <a:solidFill>
                <a:srgbClr val="90C226"/>
              </a:solidFill>
              <a:effectLst/>
              <a:latin typeface="Candara" panose="020E0502030303020204" pitchFamily="34" charset="0"/>
            </a:endParaRPr>
          </a:p>
          <a:p>
            <a:pPr fontAlgn="base">
              <a:lnSpc>
                <a:spcPct val="120000"/>
              </a:lnSpc>
            </a:pPr>
            <a:r>
              <a:rPr lang="en-US" sz="3300" b="1" i="0" u="sng" strike="noStrike" dirty="0">
                <a:solidFill>
                  <a:srgbClr val="000000"/>
                </a:solidFill>
                <a:effectLst/>
                <a:latin typeface="Candara" panose="020E0502030303020204" pitchFamily="34" charset="0"/>
              </a:rPr>
              <a:t>BELIEVE</a:t>
            </a:r>
            <a:r>
              <a:rPr lang="en-US" sz="3300" b="0" i="0" u="none" strike="noStrike" dirty="0">
                <a:solidFill>
                  <a:srgbClr val="000000"/>
                </a:solidFill>
                <a:effectLst/>
                <a:latin typeface="Candara" panose="020E0502030303020204" pitchFamily="34" charset="0"/>
              </a:rPr>
              <a:t> clients when they disclose experiences of oppression from a social justice perspective.</a:t>
            </a:r>
            <a:endParaRPr lang="en-US" sz="3300" b="1" i="0" u="none" strike="noStrike" dirty="0">
              <a:solidFill>
                <a:srgbClr val="90C226"/>
              </a:solidFill>
              <a:effectLst/>
              <a:latin typeface="Candara" panose="020E0502030303020204" pitchFamily="34" charset="0"/>
            </a:endParaRP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endParaRPr lang="en-US" sz="2400" b="1" dirty="0"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72270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2E9D2D-5A72-C68C-1421-0C210AC7FC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78024"/>
            <a:ext cx="10515600" cy="4351338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600" b="1" dirty="0">
                <a:solidFill>
                  <a:srgbClr val="000000"/>
                </a:solidFill>
                <a:latin typeface="Candara" panose="020E0502030303020204" pitchFamily="34" charset="0"/>
              </a:rPr>
              <a:t>P</a:t>
            </a:r>
            <a:r>
              <a:rPr lang="en-US" sz="2600" b="1" i="0" u="none" strike="noStrike" dirty="0">
                <a:solidFill>
                  <a:srgbClr val="000000"/>
                </a:solidFill>
                <a:effectLst/>
                <a:latin typeface="Candara" panose="020E0502030303020204" pitchFamily="34" charset="0"/>
              </a:rPr>
              <a:t>roviders shoul</a:t>
            </a:r>
            <a:r>
              <a:rPr lang="en-US" sz="2600" b="1" dirty="0">
                <a:solidFill>
                  <a:srgbClr val="000000"/>
                </a:solidFill>
                <a:latin typeface="Candara" panose="020E0502030303020204" pitchFamily="34" charset="0"/>
              </a:rPr>
              <a:t>d </a:t>
            </a:r>
            <a:r>
              <a:rPr lang="en-US" sz="2600" b="1" i="0" u="none" strike="noStrike" dirty="0">
                <a:solidFill>
                  <a:srgbClr val="000000"/>
                </a:solidFill>
                <a:effectLst/>
                <a:latin typeface="Candara" panose="020E0502030303020204" pitchFamily="34" charset="0"/>
              </a:rPr>
              <a:t>not pathologize culturally-driven cognitions or behavior. Instead, they should focus on ACCURACY and goal-oriented EFFECTIVENESS from your  standpoint.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2600" b="0" i="0" u="none" strike="noStrike" dirty="0">
              <a:solidFill>
                <a:srgbClr val="000000"/>
              </a:solidFill>
              <a:effectLst/>
              <a:latin typeface="Candara" panose="020E0502030303020204" pitchFamily="34" charset="0"/>
            </a:endParaRP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600" dirty="0">
                <a:solidFill>
                  <a:srgbClr val="000000"/>
                </a:solidFill>
                <a:latin typeface="Candara" panose="020E0502030303020204" pitchFamily="34" charset="0"/>
              </a:rPr>
              <a:t>“I don’t fit in.”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600" dirty="0">
                <a:solidFill>
                  <a:srgbClr val="000000"/>
                </a:solidFill>
                <a:latin typeface="Candara" panose="020E0502030303020204" pitchFamily="34" charset="0"/>
              </a:rPr>
              <a:t>“I have to work much harder.”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2600" dirty="0">
              <a:solidFill>
                <a:srgbClr val="000000"/>
              </a:solidFill>
              <a:latin typeface="Candara" panose="020E0502030303020204" pitchFamily="34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600" b="1" dirty="0">
                <a:solidFill>
                  <a:srgbClr val="000000"/>
                </a:solidFill>
                <a:latin typeface="Candara" panose="020E0502030303020204" pitchFamily="34" charset="0"/>
              </a:rPr>
              <a:t>The problem is not always you…sometimes it’s the oppressive dynamics in the environment!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2400" b="1" dirty="0">
              <a:latin typeface="Candara" panose="020E0502030303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CFD9A9-B813-6987-5440-6B0DD4D3833E}"/>
              </a:ext>
            </a:extLst>
          </p:cNvPr>
          <p:cNvSpPr txBox="1"/>
          <p:nvPr/>
        </p:nvSpPr>
        <p:spPr>
          <a:xfrm>
            <a:off x="2636520" y="620077"/>
            <a:ext cx="60960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solidFill>
                  <a:srgbClr val="941651"/>
                </a:solidFill>
                <a:effectLst>
                  <a:outerShdw blurRad="508000" dist="50800" dir="5400000" algn="ctr" rotWithShape="0">
                    <a:srgbClr val="000000">
                      <a:alpha val="43000"/>
                    </a:srgbClr>
                  </a:outerShdw>
                </a:effectLst>
                <a:latin typeface="Candara" panose="020E0502030303020204" pitchFamily="34" charset="0"/>
              </a:rPr>
              <a:t>Remember… 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8179962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B36F400F-DF28-43BC-8D8E-4929793B39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21564" y="320040"/>
            <a:ext cx="11548872" cy="6217920"/>
          </a:xfrm>
          <a:prstGeom prst="rect">
            <a:avLst/>
          </a:prstGeom>
          <a:solidFill>
            <a:schemeClr val="tx1">
              <a:alpha val="15000"/>
            </a:schemeClr>
          </a:solidFill>
          <a:ln w="127000" cap="sq" cmpd="thinThick">
            <a:solidFill>
              <a:schemeClr val="tx1">
                <a:alpha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4A8E18-42EA-93AC-B684-6B3584ADDE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68377"/>
            <a:ext cx="10515600" cy="1325563"/>
          </a:xfrm>
          <a:solidFill>
            <a:srgbClr val="002060"/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effectLst>
                  <a:outerShdw blurRad="50800" dist="50800" dir="5400000" algn="ctr" rotWithShape="0">
                    <a:srgbClr val="000000">
                      <a:alpha val="43000"/>
                    </a:srgbClr>
                  </a:outerShdw>
                </a:effectLst>
                <a:latin typeface="Candara" panose="020E0502030303020204" pitchFamily="34" charset="0"/>
              </a:rPr>
              <a:t>Telehealth: Considerations for Culturally Responsive Mental Health Services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3083A7-8F46-7A1F-4602-4556D20576D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1" y="2325173"/>
            <a:ext cx="5097780" cy="3795748"/>
          </a:xfrm>
        </p:spPr>
        <p:txBody>
          <a:bodyPr>
            <a:normAutofit fontScale="92500"/>
          </a:bodyPr>
          <a:lstStyle/>
          <a:p>
            <a:pPr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b="1" dirty="0">
                <a:latin typeface="Candara" panose="020E0502030303020204" pitchFamily="34" charset="0"/>
              </a:rPr>
              <a:t>Does your therapist or provider  integrate questions about access to broadband internet into their intake practices?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US" sz="2400" b="1" dirty="0">
              <a:latin typeface="Candara" panose="020E0502030303020204" pitchFamily="34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b="1" dirty="0">
                <a:latin typeface="Candara" panose="020E0502030303020204" pitchFamily="34" charset="0"/>
              </a:rPr>
              <a:t>Multiculturally Friendly “Office Space”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b="1" dirty="0">
                <a:latin typeface="Candara" panose="020E0502030303020204" pitchFamily="34" charset="0"/>
              </a:rPr>
              <a:t>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b="1" dirty="0">
                <a:latin typeface="Candara" panose="020E0502030303020204" pitchFamily="34" charset="0"/>
              </a:rPr>
              <a:t>Does your provider display their gender pronouns or tell you what they are? 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2400" dirty="0">
              <a:effectLst/>
              <a:latin typeface="Candara" panose="020E0502030303020204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118179F-47E3-4F36-E968-B54B3EDA3F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56021" y="2325173"/>
            <a:ext cx="5097780" cy="3795748"/>
          </a:xfrm>
        </p:spPr>
        <p:txBody>
          <a:bodyPr>
            <a:normAutofit fontScale="92500"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b="1" dirty="0">
                <a:latin typeface="Candara" panose="020E0502030303020204" pitchFamily="34" charset="0"/>
              </a:rPr>
              <a:t>Provider should consider protections for victims of Intimate Partner Violence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US" sz="2400" b="1" dirty="0">
              <a:latin typeface="Candara" panose="020E0502030303020204" pitchFamily="34" charset="0"/>
            </a:endParaRPr>
          </a:p>
          <a:p>
            <a:pPr marL="41148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>
                <a:latin typeface="Candara" panose="020E0502030303020204" pitchFamily="34" charset="0"/>
              </a:rPr>
              <a:t>-   Vulnerability of women of color, immigrant women, and those from the LGBTQ+ community. </a:t>
            </a:r>
          </a:p>
          <a:p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6372674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A9EE9B-7E9F-2A19-4FE3-099B3B41BF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4782"/>
            <a:ext cx="10515600" cy="1325563"/>
          </a:xfrm>
        </p:spPr>
        <p:txBody>
          <a:bodyPr>
            <a:normAutofit/>
          </a:bodyPr>
          <a:lstStyle/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en-US" b="1" dirty="0">
                <a:effectLst>
                  <a:outerShdw blurRad="508000" dist="50800" dir="5400000" algn="ctr" rotWithShape="0">
                    <a:srgbClr val="000000">
                      <a:alpha val="43000"/>
                    </a:srgbClr>
                  </a:outerShdw>
                </a:effectLst>
                <a:latin typeface="Candara" panose="020E0502030303020204" pitchFamily="34" charset="0"/>
              </a:rPr>
              <a:t>References</a:t>
            </a:r>
            <a:endParaRPr lang="en-US" dirty="0">
              <a:latin typeface="Candara" panose="020E0502030303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E393A5-2A16-A7E0-D2F6-00CAA73C0B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0540" y="1691640"/>
            <a:ext cx="11170920" cy="4485323"/>
          </a:xfrm>
        </p:spPr>
        <p:txBody>
          <a:bodyPr>
            <a:noAutofit/>
          </a:bodyPr>
          <a:lstStyle/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endParaRPr lang="en-US" i="0" u="none" strike="noStrike" dirty="0">
              <a:solidFill>
                <a:srgbClr val="000000"/>
              </a:solidFill>
              <a:effectLst/>
              <a:latin typeface="Candara" panose="020E0502030303020204" pitchFamily="34" charset="0"/>
            </a:endParaRPr>
          </a:p>
          <a:p>
            <a:pPr mar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dirty="0">
              <a:effectLst/>
              <a:latin typeface="Candara" panose="020E0502030303020204" pitchFamily="34" charset="0"/>
            </a:endParaRPr>
          </a:p>
          <a:p>
            <a:pPr marL="0" indent="0">
              <a:buNone/>
            </a:pPr>
            <a:br>
              <a:rPr lang="en-US" dirty="0">
                <a:latin typeface="Candara" panose="020E0502030303020204" pitchFamily="34" charset="0"/>
              </a:rPr>
            </a:br>
            <a:endParaRPr lang="en-US" dirty="0">
              <a:latin typeface="Candara" panose="020E0502030303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F856DDE-42D4-0109-4E51-5F1EE3C0D09D}"/>
              </a:ext>
            </a:extLst>
          </p:cNvPr>
          <p:cNvSpPr txBox="1"/>
          <p:nvPr/>
        </p:nvSpPr>
        <p:spPr>
          <a:xfrm>
            <a:off x="655320" y="1410355"/>
            <a:ext cx="11026140" cy="46782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/>
            <a:r>
              <a:rPr lang="en-US" sz="2000" b="0" i="0" u="none" strike="noStrike" dirty="0">
                <a:solidFill>
                  <a:srgbClr val="000000"/>
                </a:solidFill>
                <a:effectLst/>
                <a:latin typeface="Candara" panose="020E0502030303020204" pitchFamily="34" charset="0"/>
              </a:rPr>
              <a:t>Hays, P. A. (2019). Introduction. In </a:t>
            </a:r>
            <a:r>
              <a:rPr lang="en-US" sz="2000" b="0" i="1" u="none" strike="noStrike" dirty="0">
                <a:solidFill>
                  <a:srgbClr val="000000"/>
                </a:solidFill>
                <a:effectLst/>
                <a:latin typeface="Candara" panose="020E0502030303020204" pitchFamily="34" charset="0"/>
              </a:rPr>
              <a:t>Culturally responsive cognitive behavioral therapy: Practice and supervision (2</a:t>
            </a:r>
            <a:r>
              <a:rPr lang="en-US" sz="2000" b="0" i="1" u="none" strike="noStrike" baseline="30000" dirty="0">
                <a:solidFill>
                  <a:srgbClr val="000000"/>
                </a:solidFill>
                <a:effectLst/>
                <a:latin typeface="Candara" panose="020E0502030303020204" pitchFamily="34" charset="0"/>
              </a:rPr>
              <a:t>nd</a:t>
            </a:r>
            <a:r>
              <a:rPr lang="en-US" sz="2000" b="0" i="1" u="none" strike="noStrike" dirty="0">
                <a:solidFill>
                  <a:srgbClr val="000000"/>
                </a:solidFill>
                <a:effectLst/>
                <a:latin typeface="Candara" panose="020E0502030303020204" pitchFamily="34" charset="0"/>
              </a:rPr>
              <a:t> ed.) </a:t>
            </a:r>
            <a:r>
              <a:rPr lang="en-US" sz="2000" b="0" i="0" u="none" strike="noStrike" dirty="0">
                <a:solidFill>
                  <a:srgbClr val="000000"/>
                </a:solidFill>
                <a:effectLst/>
                <a:latin typeface="Candara" panose="020E0502030303020204" pitchFamily="34" charset="0"/>
              </a:rPr>
              <a:t>(pp. 5-24). Washington, DC: The American Psychological Association.</a:t>
            </a:r>
          </a:p>
          <a:p>
            <a:pPr rtl="0"/>
            <a:endParaRPr lang="en-US" sz="1000" b="0" dirty="0">
              <a:effectLst/>
              <a:latin typeface="Candara" panose="020E0502030303020204" pitchFamily="34" charset="0"/>
            </a:endParaRPr>
          </a:p>
          <a:p>
            <a:pPr rtl="0"/>
            <a:r>
              <a:rPr lang="en-US" sz="2000" b="0" i="0" u="none" strike="noStrike" dirty="0" err="1">
                <a:solidFill>
                  <a:srgbClr val="000000"/>
                </a:solidFill>
                <a:effectLst/>
                <a:latin typeface="Candara" panose="020E0502030303020204" pitchFamily="34" charset="0"/>
              </a:rPr>
              <a:t>Iwamasa</a:t>
            </a:r>
            <a:r>
              <a:rPr lang="en-US" sz="2000" b="0" i="0" u="none" strike="noStrike" dirty="0">
                <a:solidFill>
                  <a:srgbClr val="000000"/>
                </a:solidFill>
                <a:effectLst/>
                <a:latin typeface="Candara" panose="020E0502030303020204" pitchFamily="34" charset="0"/>
              </a:rPr>
              <a:t>, G. Y., &amp; Hays, P. A. (Eds.) (2019). </a:t>
            </a:r>
            <a:r>
              <a:rPr lang="en-US" sz="2000" b="0" i="1" u="none" strike="noStrike" dirty="0">
                <a:solidFill>
                  <a:srgbClr val="000000"/>
                </a:solidFill>
                <a:effectLst/>
                <a:latin typeface="Candara" panose="020E0502030303020204" pitchFamily="34" charset="0"/>
              </a:rPr>
              <a:t>Culturally responsive cognitive behavioral therapy: Practice and supervision (2</a:t>
            </a:r>
            <a:r>
              <a:rPr lang="en-US" sz="2000" b="0" i="1" u="none" strike="noStrike" baseline="30000" dirty="0">
                <a:solidFill>
                  <a:srgbClr val="000000"/>
                </a:solidFill>
                <a:effectLst/>
                <a:latin typeface="Candara" panose="020E0502030303020204" pitchFamily="34" charset="0"/>
              </a:rPr>
              <a:t>nd</a:t>
            </a:r>
            <a:r>
              <a:rPr lang="en-US" sz="2000" b="0" i="1" u="none" strike="noStrike" dirty="0">
                <a:solidFill>
                  <a:srgbClr val="000000"/>
                </a:solidFill>
                <a:effectLst/>
                <a:latin typeface="Candara" panose="020E0502030303020204" pitchFamily="34" charset="0"/>
              </a:rPr>
              <a:t> ed.). </a:t>
            </a:r>
            <a:r>
              <a:rPr lang="en-US" sz="2000" b="0" i="0" u="none" strike="noStrike" dirty="0">
                <a:solidFill>
                  <a:srgbClr val="000000"/>
                </a:solidFill>
                <a:effectLst/>
                <a:latin typeface="Candara" panose="020E0502030303020204" pitchFamily="34" charset="0"/>
              </a:rPr>
              <a:t>Washington, DC: The American Psychological Association.</a:t>
            </a:r>
          </a:p>
          <a:p>
            <a:pPr rtl="0"/>
            <a:endParaRPr lang="en-US" sz="1000" b="0" i="0" u="none" strike="noStrike" dirty="0">
              <a:solidFill>
                <a:srgbClr val="000000"/>
              </a:solidFill>
              <a:effectLst/>
              <a:latin typeface="Candara" panose="020E0502030303020204" pitchFamily="34" charset="0"/>
            </a:endParaRPr>
          </a:p>
          <a:p>
            <a:pPr rtl="0"/>
            <a:r>
              <a:rPr lang="en-US" sz="2000" b="0" i="0" u="none" strike="noStrike" dirty="0">
                <a:solidFill>
                  <a:srgbClr val="000000"/>
                </a:solidFill>
                <a:effectLst/>
                <a:latin typeface="Candara" panose="020E0502030303020204" pitchFamily="34" charset="0"/>
              </a:rPr>
              <a:t>Lee, D. L. &amp; Tracey, T. (2008). General and multicultural case conceptualizations: A cross-sectional analysis of psychotherapy trainees. </a:t>
            </a:r>
            <a:r>
              <a:rPr lang="en-US" sz="2000" b="0" i="1" u="none" strike="noStrike" dirty="0">
                <a:solidFill>
                  <a:srgbClr val="000000"/>
                </a:solidFill>
                <a:effectLst/>
                <a:latin typeface="Candara" panose="020E0502030303020204" pitchFamily="34" charset="0"/>
              </a:rPr>
              <a:t>Psychotherapy Theory, Research, Practice, and Training, 45</a:t>
            </a:r>
            <a:r>
              <a:rPr lang="en-US" sz="2000" b="0" i="0" u="none" strike="noStrike" dirty="0">
                <a:solidFill>
                  <a:srgbClr val="000000"/>
                </a:solidFill>
                <a:effectLst/>
                <a:latin typeface="Candara" panose="020E0502030303020204" pitchFamily="34" charset="0"/>
              </a:rPr>
              <a:t>(4), 507-522. https://doi.org/10.1037/a0014336</a:t>
            </a:r>
          </a:p>
          <a:p>
            <a:pPr rtl="0"/>
            <a:endParaRPr lang="en-US" sz="1000" b="0" i="0" u="none" strike="noStrike" dirty="0">
              <a:solidFill>
                <a:srgbClr val="000000"/>
              </a:solidFill>
              <a:effectLst/>
              <a:latin typeface="Candara" panose="020E0502030303020204" pitchFamily="34" charset="0"/>
            </a:endParaRPr>
          </a:p>
          <a:p>
            <a:r>
              <a:rPr lang="en-US" sz="2000" dirty="0">
                <a:solidFill>
                  <a:srgbClr val="000000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</a:rPr>
              <a:t>Young, A. &amp; McCloskey, K.</a:t>
            </a:r>
            <a:r>
              <a:rPr lang="en-US" sz="2000" b="1" dirty="0">
                <a:solidFill>
                  <a:srgbClr val="000000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rgbClr val="000000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</a:rPr>
              <a:t>(2020, October 23-24). </a:t>
            </a:r>
            <a:r>
              <a:rPr lang="en-US" sz="2000" i="1" dirty="0">
                <a:solidFill>
                  <a:srgbClr val="000000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</a:rPr>
              <a:t>Case Conceptualization: When a Multicultural Approach is the Rule, Not the Exception</a:t>
            </a:r>
            <a:r>
              <a:rPr lang="en-US" sz="2000" dirty="0">
                <a:solidFill>
                  <a:srgbClr val="000000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</a:rPr>
              <a:t>. Workshop presented at the Annual Diversity Challenge (Virtual), Institute for the Promotion of Race and Culture, Boston College. </a:t>
            </a:r>
            <a:r>
              <a:rPr lang="en-US" sz="2000" dirty="0">
                <a:effectLst/>
                <a:latin typeface="Candara" panose="020E0502030303020204" pitchFamily="34" charset="0"/>
                <a:ea typeface="Times New Roman" panose="02020603050405020304" pitchFamily="18" charset="0"/>
              </a:rPr>
              <a:t> </a:t>
            </a:r>
          </a:p>
          <a:p>
            <a:endParaRPr lang="en-US" sz="1000" b="1" dirty="0">
              <a:effectLst/>
              <a:latin typeface="Candara" panose="020E0502030303020204" pitchFamily="34" charset="0"/>
              <a:ea typeface="Times New Roman" panose="02020603050405020304" pitchFamily="18" charset="0"/>
            </a:endParaRPr>
          </a:p>
          <a:p>
            <a:pPr marL="0" marR="0" indent="-1270"/>
            <a:r>
              <a:rPr lang="en-US" sz="2000" b="1" dirty="0">
                <a:solidFill>
                  <a:srgbClr val="000000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</a:rPr>
              <a:t>Young, A.N. (2022). </a:t>
            </a:r>
            <a:r>
              <a:rPr lang="en-US" sz="2000" dirty="0">
                <a:solidFill>
                  <a:srgbClr val="000000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</a:rPr>
              <a:t>Guide to Providing Culturally Competent  Behavioral Health Services via Telehealth. </a:t>
            </a:r>
            <a:r>
              <a:rPr lang="en-US" sz="2000" i="1" dirty="0">
                <a:solidFill>
                  <a:srgbClr val="000000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</a:rPr>
              <a:t>Practice Innovations</a:t>
            </a:r>
            <a:r>
              <a:rPr lang="en-US" sz="2000" dirty="0">
                <a:solidFill>
                  <a:srgbClr val="000000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</a:rPr>
              <a:t>. https://</a:t>
            </a:r>
            <a:r>
              <a:rPr lang="en-US" sz="2000" dirty="0" err="1">
                <a:solidFill>
                  <a:srgbClr val="000000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</a:rPr>
              <a:t>dx.doi.org</a:t>
            </a:r>
            <a:r>
              <a:rPr lang="en-US" sz="2000" dirty="0">
                <a:solidFill>
                  <a:srgbClr val="000000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</a:rPr>
              <a:t>/10.1037/pri0000173 </a:t>
            </a:r>
            <a:br>
              <a:rPr lang="en-US" b="0" dirty="0">
                <a:effectLst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72268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4A8E18-42EA-93AC-B684-6B3584ADDEE5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002060"/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sz="3200" b="1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>
                      <a:alpha val="43000"/>
                    </a:srgbClr>
                  </a:outerShdw>
                </a:effectLst>
                <a:latin typeface="Candara" panose="020E0502030303020204" pitchFamily="34" charset="0"/>
              </a:rPr>
              <a:t>Factors that Impact BIPOC Mental Heath &amp; Wellness</a:t>
            </a:r>
            <a:endParaRPr lang="en-US" sz="3200" b="1" dirty="0">
              <a:solidFill>
                <a:schemeClr val="bg1"/>
              </a:solidFill>
              <a:effectLst>
                <a:outerShdw blurRad="50800" dist="50800" dir="5400000" algn="ctr" rotWithShape="0">
                  <a:srgbClr val="000000">
                    <a:alpha val="43000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03E7B44B-2538-F478-AD05-6BC0D8D4436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43133" y="2248003"/>
            <a:ext cx="4693169" cy="3495883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/>
              <a:t>Culturally disenfranchised groups across race/ethnicity are likely to have poorer mental health outcomes, even as they are less likely to receive needed services in the first place. </a:t>
            </a:r>
          </a:p>
          <a:p>
            <a:endParaRPr lang="en-US" dirty="0"/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0A095A75-B2F1-1D7A-074F-7FD7F3CBE2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55830" y="2248003"/>
            <a:ext cx="4997970" cy="392896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dirty="0"/>
              <a:t>Reasons for these disparities: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dirty="0"/>
              <a:t>Limited access to quality mental health care,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dirty="0"/>
              <a:t>High cost of that care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dirty="0"/>
              <a:t>Cultural mistrust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dirty="0"/>
              <a:t>Discrimination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dirty="0"/>
              <a:t>Stigma about mental illness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dirty="0"/>
              <a:t>Lack of awareness about mental health problems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61561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4A8E18-42EA-93AC-B684-6B3584ADDEE5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002060"/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effectLst>
                  <a:outerShdw blurRad="50800" dist="50800" dir="5400000" algn="ctr" rotWithShape="0">
                    <a:srgbClr val="000000">
                      <a:alpha val="43000"/>
                    </a:srgbClr>
                  </a:outerShdw>
                </a:effectLst>
                <a:latin typeface="Candara" panose="020E0502030303020204" pitchFamily="34" charset="0"/>
              </a:rPr>
              <a:t>Stress and Social Pressures within Academia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D85CEF38-EC7A-192D-7B1F-5CDF2B1DF5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97440"/>
            <a:ext cx="10515600" cy="403337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400" dirty="0">
                <a:latin typeface="Candara" panose="020E0502030303020204" pitchFamily="34" charset="0"/>
              </a:rPr>
              <a:t>Being situated in academia is risky and creates greater hesitancy to share mental health challenges.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sz="2400" dirty="0">
              <a:latin typeface="Candara" panose="020E050203030302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400" dirty="0">
                <a:latin typeface="Candara" panose="020E0502030303020204" pitchFamily="34" charset="0"/>
              </a:rPr>
              <a:t>Pre-text for questioning their abilities, value to the institution, and worthiness for promotion, tenure scholarships, etc. 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sz="2400" dirty="0">
              <a:latin typeface="Candara" panose="020E050203030302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400" dirty="0">
                <a:latin typeface="Candara" panose="020E0502030303020204" pitchFamily="34" charset="0"/>
              </a:rPr>
              <a:t>Faculty evaluations, especially those about multicultural and diversity issues, may elicit uncomfortable feelings in instructors, making BIPOC students easy targets for retaliation (even if unintended).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11187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A9EE9B-7E9F-2A19-4FE3-099B3B41BF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386862" y="775982"/>
            <a:ext cx="12485077" cy="1325563"/>
          </a:xfrm>
        </p:spPr>
        <p:txBody>
          <a:bodyPr>
            <a:normAutofit fontScale="90000"/>
          </a:bodyPr>
          <a:lstStyle/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en-US" b="1" dirty="0">
                <a:effectLst>
                  <a:outerShdw blurRad="50800" dist="50800" dir="5400000" algn="ctr" rotWithShape="0">
                    <a:srgbClr val="000000">
                      <a:alpha val="43000"/>
                    </a:srgbClr>
                  </a:outerShdw>
                </a:effectLst>
                <a:latin typeface="Candara" panose="020E0502030303020204" pitchFamily="34" charset="0"/>
              </a:rPr>
              <a:t>Framing the Problem: </a:t>
            </a:r>
            <a:br>
              <a:rPr lang="en-US" b="1" dirty="0">
                <a:effectLst>
                  <a:outerShdw blurRad="50800" dist="50800" dir="5400000" algn="ctr" rotWithShape="0">
                    <a:srgbClr val="000000">
                      <a:alpha val="43000"/>
                    </a:srgbClr>
                  </a:outerShdw>
                </a:effectLst>
                <a:latin typeface="Candara" panose="020E0502030303020204" pitchFamily="34" charset="0"/>
              </a:rPr>
            </a:br>
            <a:r>
              <a:rPr lang="en-US" b="1" dirty="0">
                <a:solidFill>
                  <a:srgbClr val="941651"/>
                </a:solidFill>
                <a:effectLst>
                  <a:outerShdw blurRad="508000" dist="50800" dir="5400000" algn="ctr" rotWithShape="0">
                    <a:srgbClr val="000000">
                      <a:alpha val="43000"/>
                    </a:srgbClr>
                  </a:outerShdw>
                </a:effectLst>
                <a:latin typeface="Candara" panose="020E0502030303020204" pitchFamily="34" charset="0"/>
              </a:rPr>
              <a:t>Historical Context of Mental Health Interventions</a:t>
            </a:r>
            <a:br>
              <a:rPr lang="en-US" b="1" dirty="0">
                <a:effectLst/>
                <a:latin typeface="Candara" panose="020E0502030303020204" pitchFamily="34" charset="0"/>
              </a:rPr>
            </a:br>
            <a:br>
              <a:rPr lang="en-US" dirty="0">
                <a:latin typeface="Candara" panose="020E0502030303020204" pitchFamily="34" charset="0"/>
              </a:rPr>
            </a:br>
            <a:endParaRPr lang="en-US" dirty="0">
              <a:latin typeface="Candara" panose="020E0502030303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E393A5-2A16-A7E0-D2F6-00CAA73C0B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20825"/>
            <a:ext cx="10515600" cy="4351338"/>
          </a:xfrm>
        </p:spPr>
        <p:txBody>
          <a:bodyPr>
            <a:noAutofit/>
          </a:bodyPr>
          <a:lstStyle/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endParaRPr lang="en-US" i="0" u="none" strike="noStrike" dirty="0">
              <a:solidFill>
                <a:srgbClr val="000000"/>
              </a:solidFill>
              <a:effectLst/>
              <a:latin typeface="Candara" panose="020E050203030302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i="0" u="none" strike="noStrike" dirty="0">
                <a:solidFill>
                  <a:srgbClr val="000000"/>
                </a:solidFill>
                <a:effectLst/>
                <a:latin typeface="Candara" panose="020E0502030303020204" pitchFamily="34" charset="0"/>
              </a:rPr>
              <a:t>Clinical/Counseling psychology interventions in the U.S. were developed within the historical context of Caucasian, Western, colonial hegemony, and thus cannot be applied to all individuals in the same way.</a:t>
            </a:r>
          </a:p>
          <a:p>
            <a:pPr mar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dirty="0">
              <a:solidFill>
                <a:srgbClr val="000000"/>
              </a:solidFill>
              <a:latin typeface="Candara" panose="020E050203030302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b="0" i="0" u="none" strike="noStrike" dirty="0">
                <a:solidFill>
                  <a:srgbClr val="000000"/>
                </a:solidFill>
                <a:effectLst/>
                <a:latin typeface="Candara" panose="020E0502030303020204" pitchFamily="34" charset="0"/>
              </a:rPr>
              <a:t>Thus, psychological theories, treatment modalities, and research protocols were informed by White worldviews, and practiced in this way </a:t>
            </a:r>
            <a:r>
              <a:rPr lang="en-US" b="0" i="1" u="sng" strike="noStrike" dirty="0">
                <a:solidFill>
                  <a:srgbClr val="000000"/>
                </a:solidFill>
                <a:effectLst/>
                <a:latin typeface="Candara" panose="020E0502030303020204" pitchFamily="34" charset="0"/>
              </a:rPr>
              <a:t>even by well-intentioned therapists</a:t>
            </a:r>
            <a:r>
              <a:rPr lang="en-US" b="0" i="1" u="none" strike="noStrike" dirty="0">
                <a:solidFill>
                  <a:srgbClr val="000000"/>
                </a:solidFill>
                <a:effectLst/>
                <a:latin typeface="Candara" panose="020E0502030303020204" pitchFamily="34" charset="0"/>
              </a:rPr>
              <a:t>. </a:t>
            </a:r>
          </a:p>
          <a:p>
            <a:pPr mar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dirty="0">
              <a:effectLst/>
              <a:latin typeface="Candara" panose="020E0502030303020204" pitchFamily="34" charset="0"/>
            </a:endParaRPr>
          </a:p>
          <a:p>
            <a:pPr marL="0" indent="0">
              <a:buNone/>
            </a:pPr>
            <a:br>
              <a:rPr lang="en-US" dirty="0">
                <a:latin typeface="Candara" panose="020E0502030303020204" pitchFamily="34" charset="0"/>
              </a:rPr>
            </a:br>
            <a:endParaRPr lang="en-US" dirty="0"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97132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1" name="Rectangle 28">
            <a:extLst>
              <a:ext uri="{FF2B5EF4-FFF2-40B4-BE49-F238E27FC236}">
                <a16:creationId xmlns:a16="http://schemas.microsoft.com/office/drawing/2014/main" id="{A2679492-7988-4050-9056-5424444524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4A8E18-42EA-93AC-B684-6B3584ADDE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8018" y="501122"/>
            <a:ext cx="6235875" cy="1060618"/>
          </a:xfrm>
        </p:spPr>
        <p:txBody>
          <a:bodyPr anchor="b">
            <a:noAutofit/>
          </a:bodyPr>
          <a:lstStyle/>
          <a:p>
            <a:pPr algn="ctr"/>
            <a:r>
              <a:rPr lang="en-US" sz="4000" b="1" dirty="0">
                <a:solidFill>
                  <a:srgbClr val="941651"/>
                </a:solidFill>
                <a:effectLst>
                  <a:outerShdw blurRad="508000" dist="50800" dir="5400000" algn="ctr" rotWithShape="0">
                    <a:srgbClr val="000000">
                      <a:alpha val="43000"/>
                    </a:srgbClr>
                  </a:outerShdw>
                </a:effectLst>
                <a:latin typeface="Candara" panose="020E0502030303020204" pitchFamily="34" charset="0"/>
              </a:rPr>
              <a:t>Telehealth Prompted by COVID-19 Pandemic</a:t>
            </a:r>
          </a:p>
        </p:txBody>
      </p:sp>
      <p:sp>
        <p:nvSpPr>
          <p:cNvPr id="52" name="Rectangle 30">
            <a:extLst>
              <a:ext uri="{FF2B5EF4-FFF2-40B4-BE49-F238E27FC236}">
                <a16:creationId xmlns:a16="http://schemas.microsoft.com/office/drawing/2014/main" id="{B091B163-7D61-4891-ABCF-5C13D9C418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779911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6" descr="Preparing patients for telehealth | Telehealth.HHS.gov">
            <a:extLst>
              <a:ext uri="{FF2B5EF4-FFF2-40B4-BE49-F238E27FC236}">
                <a16:creationId xmlns:a16="http://schemas.microsoft.com/office/drawing/2014/main" id="{0C149AC4-61D8-BC2B-1DF2-61EA2C031E0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75" r="7100" b="2"/>
          <a:stretch/>
        </p:blipFill>
        <p:spPr bwMode="auto">
          <a:xfrm>
            <a:off x="279143" y="299509"/>
            <a:ext cx="5221625" cy="6258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118179F-47E3-4F36-E968-B54B3EDA3F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1" y="1764058"/>
            <a:ext cx="5248270" cy="4592291"/>
          </a:xfrm>
          <a:noFill/>
        </p:spPr>
        <p:txBody>
          <a:bodyPr anchor="t">
            <a:normAutofit fontScale="850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</a:rPr>
              <a:t>The </a:t>
            </a:r>
            <a:r>
              <a:rPr lang="en-US" b="1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</a:rPr>
              <a:t>same </a:t>
            </a:r>
            <a:r>
              <a:rPr lang="en-US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</a:rPr>
              <a:t>structural barriers exist regarding remote service delivery (except for transportation).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US" dirty="0">
              <a:solidFill>
                <a:schemeClr val="tx1">
                  <a:lumMod val="95000"/>
                  <a:lumOff val="5000"/>
                  <a:alpha val="80000"/>
                </a:schemeClr>
              </a:solidFill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</a:rPr>
              <a:t>Easy to overlook multicultural and diversity issues when patient characteristics and identity markers (i.e., disability status, signals of socioeconomic status/class) may not be as visible through digital technology as it might be the case in the therapy room. </a:t>
            </a:r>
          </a:p>
          <a:p>
            <a:endParaRPr lang="en-US" sz="2000" dirty="0">
              <a:solidFill>
                <a:schemeClr val="tx1">
                  <a:alpha val="80000"/>
                </a:schemeClr>
              </a:solidFill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C49DA8F6-BCC1-4447-B54C-57856834B9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586162" y="3619272"/>
            <a:ext cx="0" cy="3238728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76260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337E0A-BF1B-B6FE-CB8F-412B309EF5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6846" y="2719755"/>
            <a:ext cx="3924092" cy="1852496"/>
          </a:xfrm>
          <a:noFill/>
        </p:spPr>
        <p:txBody>
          <a:bodyPr vert="horz" lIns="91440" tIns="45720" rIns="91440" bIns="45720" rtlCol="0" anchor="b">
            <a:normAutofit fontScale="90000"/>
          </a:bodyPr>
          <a:lstStyle/>
          <a:p>
            <a:pPr>
              <a:lnSpc>
                <a:spcPct val="100000"/>
              </a:lnSpc>
            </a:pPr>
            <a:br>
              <a:rPr lang="en-US" sz="2000" b="1" i="0" dirty="0">
                <a:solidFill>
                  <a:srgbClr val="202124"/>
                </a:solidFill>
                <a:effectLst/>
                <a:latin typeface="Candara" panose="020E0502030303020204" pitchFamily="34" charset="0"/>
              </a:rPr>
            </a:br>
            <a:r>
              <a:rPr lang="en-US" sz="2700" i="0" dirty="0">
                <a:solidFill>
                  <a:srgbClr val="202124"/>
                </a:solidFill>
                <a:effectLst/>
                <a:latin typeface="Candara" panose="020E0502030303020204" pitchFamily="34" charset="0"/>
              </a:rPr>
              <a:t>BIPOC individuals affect and are affected by a complex range of social influences and nested environmental interactions.</a:t>
            </a:r>
            <a:endParaRPr lang="en-US" sz="2700" kern="1200" dirty="0">
              <a:solidFill>
                <a:schemeClr val="tx1"/>
              </a:solidFill>
              <a:latin typeface="Candara" panose="020E0502030303020204" pitchFamily="34" charset="0"/>
            </a:endParaRPr>
          </a:p>
        </p:txBody>
      </p:sp>
      <p:sp>
        <p:nvSpPr>
          <p:cNvPr id="1071" name="Rectangle 1070">
            <a:extLst>
              <a:ext uri="{FF2B5EF4-FFF2-40B4-BE49-F238E27FC236}">
                <a16:creationId xmlns:a16="http://schemas.microsoft.com/office/drawing/2014/main" id="{71FC7D98-7B8B-402A-90FC-F027482F21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25926" y="0"/>
            <a:ext cx="7566074" cy="6858000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73" name="Rounded Rectangle 28">
            <a:extLst>
              <a:ext uri="{FF2B5EF4-FFF2-40B4-BE49-F238E27FC236}">
                <a16:creationId xmlns:a16="http://schemas.microsoft.com/office/drawing/2014/main" id="{AD7356EA-285B-4E5D-8FEC-104659A4FD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75903" y="640091"/>
            <a:ext cx="6266120" cy="5577818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26" name="Picture 2" descr="Bronfenbrenner's Ecological Systems Theory. (Source: Santrock, 2008, p. 24).">
            <a:extLst>
              <a:ext uri="{FF2B5EF4-FFF2-40B4-BE49-F238E27FC236}">
                <a16:creationId xmlns:a16="http://schemas.microsoft.com/office/drawing/2014/main" id="{50064095-F102-F647-D2FA-7E44B94ED09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41735" y="1136817"/>
            <a:ext cx="5934456" cy="4584366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DFCFC22-0A03-0989-FC83-8121FE2126B4}"/>
              </a:ext>
            </a:extLst>
          </p:cNvPr>
          <p:cNvSpPr txBox="1"/>
          <p:nvPr/>
        </p:nvSpPr>
        <p:spPr>
          <a:xfrm>
            <a:off x="228738" y="1707546"/>
            <a:ext cx="42203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andara" panose="020E0502030303020204" pitchFamily="34" charset="0"/>
              </a:rPr>
              <a:t>Socio-Ecological Model</a:t>
            </a:r>
          </a:p>
        </p:txBody>
      </p:sp>
    </p:spTree>
    <p:extLst>
      <p:ext uri="{BB962C8B-B14F-4D97-AF65-F5344CB8AC3E}">
        <p14:creationId xmlns:p14="http://schemas.microsoft.com/office/powerpoint/2010/main" val="25551266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337E0A-BF1B-B6FE-CB8F-412B309EF5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6846" y="2523509"/>
            <a:ext cx="3924092" cy="1852496"/>
          </a:xfrm>
          <a:noFill/>
        </p:spPr>
        <p:txBody>
          <a:bodyPr vert="horz" lIns="91440" tIns="45720" rIns="91440" bIns="45720" rtlCol="0" anchor="b">
            <a:normAutofit fontScale="90000"/>
          </a:bodyPr>
          <a:lstStyle/>
          <a:p>
            <a:pPr>
              <a:lnSpc>
                <a:spcPct val="100000"/>
              </a:lnSpc>
            </a:pPr>
            <a:br>
              <a:rPr lang="en-US" sz="2000" b="1" i="0" dirty="0">
                <a:solidFill>
                  <a:srgbClr val="202124"/>
                </a:solidFill>
                <a:effectLst/>
                <a:latin typeface="Candara" panose="020E0502030303020204" pitchFamily="34" charset="0"/>
              </a:rPr>
            </a:br>
            <a:r>
              <a:rPr lang="en-US" sz="2700" i="0" dirty="0">
                <a:solidFill>
                  <a:srgbClr val="202124"/>
                </a:solidFill>
                <a:effectLst/>
                <a:latin typeface="Candara" panose="020E0502030303020204" pitchFamily="34" charset="0"/>
              </a:rPr>
              <a:t>BIPOC individuals affect and are affected by a complex range of social influences and nested environmental interactions.</a:t>
            </a:r>
            <a:endParaRPr lang="en-US" sz="2700" kern="1200" dirty="0">
              <a:solidFill>
                <a:schemeClr val="tx1"/>
              </a:solidFill>
              <a:latin typeface="Candara" panose="020E0502030303020204" pitchFamily="34" charset="0"/>
            </a:endParaRPr>
          </a:p>
        </p:txBody>
      </p:sp>
      <p:sp>
        <p:nvSpPr>
          <p:cNvPr id="1071" name="Rectangle 1070">
            <a:extLst>
              <a:ext uri="{FF2B5EF4-FFF2-40B4-BE49-F238E27FC236}">
                <a16:creationId xmlns:a16="http://schemas.microsoft.com/office/drawing/2014/main" id="{71FC7D98-7B8B-402A-90FC-F027482F21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25926" y="0"/>
            <a:ext cx="7566074" cy="6858000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73" name="Rounded Rectangle 28">
            <a:extLst>
              <a:ext uri="{FF2B5EF4-FFF2-40B4-BE49-F238E27FC236}">
                <a16:creationId xmlns:a16="http://schemas.microsoft.com/office/drawing/2014/main" id="{AD7356EA-285B-4E5D-8FEC-104659A4FD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75903" y="640091"/>
            <a:ext cx="6266120" cy="5577818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DFCFC22-0A03-0989-FC83-8121FE2126B4}"/>
              </a:ext>
            </a:extLst>
          </p:cNvPr>
          <p:cNvSpPr txBox="1"/>
          <p:nvPr/>
        </p:nvSpPr>
        <p:spPr>
          <a:xfrm>
            <a:off x="228738" y="1380157"/>
            <a:ext cx="42203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andara" panose="020E0502030303020204" pitchFamily="34" charset="0"/>
              </a:rPr>
              <a:t>Socio-Ecological Model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C2D2BF-E81D-0DF5-8A51-B2710FFC6A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34463" y="884838"/>
            <a:ext cx="5748997" cy="5088323"/>
          </a:xfrm>
          <a:solidFill>
            <a:schemeClr val="bg1"/>
          </a:solidFill>
          <a:ln>
            <a:solidFill>
              <a:srgbClr val="002060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0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400" dirty="0">
                <a:latin typeface="Candara" panose="020E0502030303020204" pitchFamily="34" charset="0"/>
              </a:rPr>
              <a:t>Social/political climate among the COVID-19 pandemic and police killings exacerbated mental health and wellness of BIPOC folx.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200" dirty="0">
              <a:latin typeface="Candara" panose="020E050203030302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400" dirty="0">
                <a:latin typeface="Candara" panose="020E0502030303020204" pitchFamily="34" charset="0"/>
              </a:rPr>
              <a:t>Verbal attacks and false accusations of Asian Pacific Islanders for spreading the disease. </a:t>
            </a:r>
          </a:p>
        </p:txBody>
      </p:sp>
      <p:pic>
        <p:nvPicPr>
          <p:cNvPr id="6" name="Picture 5" descr="A picture containing text&#10;&#10;Description automatically generated">
            <a:extLst>
              <a:ext uri="{FF2B5EF4-FFF2-40B4-BE49-F238E27FC236}">
                <a16:creationId xmlns:a16="http://schemas.microsoft.com/office/drawing/2014/main" id="{F6EDA291-CED4-D7D4-4DCA-D4576B71AD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08961" y="4232448"/>
            <a:ext cx="2499423" cy="1663252"/>
          </a:xfrm>
          <a:prstGeom prst="rect">
            <a:avLst/>
          </a:prstGeom>
        </p:spPr>
      </p:pic>
      <p:pic>
        <p:nvPicPr>
          <p:cNvPr id="8" name="Picture 7" descr="A picture containing text, old&#10;&#10;Description automatically generated">
            <a:extLst>
              <a:ext uri="{FF2B5EF4-FFF2-40B4-BE49-F238E27FC236}">
                <a16:creationId xmlns:a16="http://schemas.microsoft.com/office/drawing/2014/main" id="{2BF36EC5-D52C-8720-43CB-8F6EDAD4D6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0232" y="4232449"/>
            <a:ext cx="2499421" cy="1663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2617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A9EE9B-7E9F-2A19-4FE3-099B3B41BF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62843"/>
            <a:ext cx="10515600" cy="1325563"/>
          </a:xfrm>
        </p:spPr>
        <p:txBody>
          <a:bodyPr>
            <a:normAutofit fontScale="90000"/>
          </a:bodyPr>
          <a:lstStyle/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en-US" b="1" dirty="0">
                <a:effectLst>
                  <a:outerShdw blurRad="508000" dist="50800" dir="5400000" algn="ctr" rotWithShape="0">
                    <a:srgbClr val="000000">
                      <a:alpha val="43000"/>
                    </a:srgbClr>
                  </a:outerShdw>
                </a:effectLst>
                <a:latin typeface="Candara" panose="020E0502030303020204" pitchFamily="34" charset="0"/>
              </a:rPr>
              <a:t>If We Know Why the Problem Exists…</a:t>
            </a:r>
            <a:br>
              <a:rPr lang="en-US" b="1" dirty="0">
                <a:effectLst>
                  <a:outerShdw blurRad="508000" dist="50800" dir="5400000" algn="ctr" rotWithShape="0">
                    <a:srgbClr val="000000">
                      <a:alpha val="43000"/>
                    </a:srgbClr>
                  </a:outerShdw>
                </a:effectLst>
                <a:latin typeface="Candara" panose="020E0502030303020204" pitchFamily="34" charset="0"/>
              </a:rPr>
            </a:br>
            <a:r>
              <a:rPr lang="en-US" b="1" dirty="0">
                <a:solidFill>
                  <a:srgbClr val="941651"/>
                </a:solidFill>
                <a:effectLst>
                  <a:outerShdw blurRad="508000" dist="50800" dir="5400000" algn="ctr" rotWithShape="0">
                    <a:srgbClr val="000000">
                      <a:alpha val="43000"/>
                    </a:srgbClr>
                  </a:outerShdw>
                </a:effectLst>
                <a:latin typeface="Candara" panose="020E0502030303020204" pitchFamily="34" charset="0"/>
              </a:rPr>
              <a:t>Why Are There Still Unmet Mental Health Needs for BIPOC Students &amp; Faculty?</a:t>
            </a:r>
            <a:br>
              <a:rPr lang="en-US" b="1" dirty="0">
                <a:effectLst/>
                <a:latin typeface="Candara" panose="020E0502030303020204" pitchFamily="34" charset="0"/>
              </a:rPr>
            </a:br>
            <a:br>
              <a:rPr lang="en-US" dirty="0">
                <a:latin typeface="Candara" panose="020E0502030303020204" pitchFamily="34" charset="0"/>
              </a:rPr>
            </a:br>
            <a:endParaRPr lang="en-US" dirty="0">
              <a:latin typeface="Candara" panose="020E0502030303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E393A5-2A16-A7E0-D2F6-00CAA73C0B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83082"/>
            <a:ext cx="10515600" cy="3973025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solidFill>
                  <a:srgbClr val="000000"/>
                </a:solidFill>
                <a:latin typeface="Candara" panose="020E0502030303020204" pitchFamily="34" charset="0"/>
              </a:rPr>
              <a:t>Misguided approached to culturally responsive therapeutic practice.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>
              <a:solidFill>
                <a:srgbClr val="000000"/>
              </a:solidFill>
              <a:latin typeface="Candara" panose="020E050203030302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solidFill>
                  <a:srgbClr val="000000"/>
                </a:solidFill>
                <a:latin typeface="Candara" panose="020E0502030303020204" pitchFamily="34" charset="0"/>
              </a:rPr>
              <a:t>Even when practitioners intentionally work to disrupt oppressive paradigms, </a:t>
            </a:r>
            <a:r>
              <a:rPr lang="en-US" b="1" dirty="0">
                <a:solidFill>
                  <a:srgbClr val="000000"/>
                </a:solidFill>
                <a:latin typeface="Candara" panose="020E0502030303020204" pitchFamily="34" charset="0"/>
              </a:rPr>
              <a:t>being a part of institutions and organizations that (inadvertently) perpetuate oppression is still part of the learning teaching, and practice of psychology that informs service delivery</a:t>
            </a:r>
            <a:r>
              <a:rPr lang="en-US" dirty="0">
                <a:solidFill>
                  <a:srgbClr val="000000"/>
                </a:solidFill>
                <a:latin typeface="Candara" panose="020E0502030303020204" pitchFamily="34" charset="0"/>
              </a:rPr>
              <a:t>.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>
              <a:solidFill>
                <a:srgbClr val="000000"/>
              </a:solidFill>
              <a:latin typeface="Candara" panose="020E050203030302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u="sng" dirty="0">
                <a:latin typeface="Candara" panose="020E0502030303020204" pitchFamily="34" charset="0"/>
              </a:rPr>
              <a:t>What</a:t>
            </a:r>
            <a:r>
              <a:rPr lang="en-US" dirty="0">
                <a:latin typeface="Candara" panose="020E0502030303020204" pitchFamily="34" charset="0"/>
              </a:rPr>
              <a:t> and </a:t>
            </a:r>
            <a:r>
              <a:rPr lang="en-US" u="sng" dirty="0">
                <a:latin typeface="Candara" panose="020E0502030303020204" pitchFamily="34" charset="0"/>
              </a:rPr>
              <a:t>whose</a:t>
            </a:r>
            <a:r>
              <a:rPr lang="en-US" dirty="0">
                <a:latin typeface="Candara" panose="020E0502030303020204" pitchFamily="34" charset="0"/>
              </a:rPr>
              <a:t> perspectives are influencing therapeutic practice?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400" dirty="0"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93072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A9EE9B-7E9F-2A19-4FE3-099B3B41BF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62843"/>
            <a:ext cx="10515600" cy="1325563"/>
          </a:xfrm>
        </p:spPr>
        <p:txBody>
          <a:bodyPr>
            <a:normAutofit fontScale="90000"/>
          </a:bodyPr>
          <a:lstStyle/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en-US" b="1" dirty="0">
                <a:effectLst>
                  <a:outerShdw blurRad="508000" dist="50800" dir="5400000" algn="ctr" rotWithShape="0">
                    <a:srgbClr val="000000">
                      <a:alpha val="43000"/>
                    </a:srgbClr>
                  </a:outerShdw>
                </a:effectLst>
                <a:latin typeface="Candara" panose="020E0502030303020204" pitchFamily="34" charset="0"/>
              </a:rPr>
              <a:t>If We Know Why the Problem Exists…</a:t>
            </a:r>
            <a:br>
              <a:rPr lang="en-US" b="1" dirty="0">
                <a:effectLst>
                  <a:outerShdw blurRad="508000" dist="50800" dir="5400000" algn="ctr" rotWithShape="0">
                    <a:srgbClr val="000000">
                      <a:alpha val="43000"/>
                    </a:srgbClr>
                  </a:outerShdw>
                </a:effectLst>
                <a:latin typeface="Candara" panose="020E0502030303020204" pitchFamily="34" charset="0"/>
              </a:rPr>
            </a:br>
            <a:r>
              <a:rPr lang="en-US" b="1" dirty="0">
                <a:solidFill>
                  <a:srgbClr val="941651"/>
                </a:solidFill>
                <a:effectLst>
                  <a:outerShdw blurRad="508000" dist="50800" dir="5400000" algn="ctr" rotWithShape="0">
                    <a:srgbClr val="000000">
                      <a:alpha val="43000"/>
                    </a:srgbClr>
                  </a:outerShdw>
                </a:effectLst>
                <a:latin typeface="Candara" panose="020E0502030303020204" pitchFamily="34" charset="0"/>
              </a:rPr>
              <a:t>Why Are There Still Unmet Mental Health Needs for BIPOC Students &amp; Faculty?</a:t>
            </a:r>
            <a:br>
              <a:rPr lang="en-US" b="1" dirty="0">
                <a:effectLst/>
                <a:latin typeface="Candara" panose="020E0502030303020204" pitchFamily="34" charset="0"/>
              </a:rPr>
            </a:br>
            <a:br>
              <a:rPr lang="en-US" dirty="0">
                <a:latin typeface="Candara" panose="020E0502030303020204" pitchFamily="34" charset="0"/>
              </a:rPr>
            </a:br>
            <a:endParaRPr lang="en-US" dirty="0">
              <a:latin typeface="Candara" panose="020E0502030303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E393A5-2A16-A7E0-D2F6-00CAA73C0B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88406"/>
            <a:ext cx="10515600" cy="3973025"/>
          </a:xfrm>
        </p:spPr>
        <p:txBody>
          <a:bodyPr>
            <a:noAutofit/>
          </a:bodyPr>
          <a:lstStyle/>
          <a:p>
            <a:pPr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i="0" u="none" strike="noStrike" dirty="0">
                <a:solidFill>
                  <a:srgbClr val="000000"/>
                </a:solidFill>
                <a:effectLst/>
                <a:latin typeface="Candara" panose="020E0502030303020204" pitchFamily="34" charset="0"/>
              </a:rPr>
              <a:t>This requires practitioners to be very explicit in their understanding of environmental blocks and/or stressors. </a:t>
            </a:r>
          </a:p>
          <a:p>
            <a:pPr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b="0" i="0" u="none" strike="noStrike" dirty="0">
              <a:solidFill>
                <a:srgbClr val="90C226"/>
              </a:solidFill>
              <a:effectLst/>
              <a:latin typeface="Candara" panose="020E0502030303020204" pitchFamily="34" charset="0"/>
            </a:endParaRPr>
          </a:p>
          <a:p>
            <a:pPr fontAlgn="base"/>
            <a:r>
              <a:rPr lang="en-US" b="0" i="0" u="none" strike="noStrike" dirty="0">
                <a:solidFill>
                  <a:srgbClr val="000000"/>
                </a:solidFill>
                <a:effectLst/>
                <a:latin typeface="Candara" panose="020E0502030303020204" pitchFamily="34" charset="0"/>
              </a:rPr>
              <a:t>It also requires an understanding of social justice issues because, without fail, EVERY client is embedded within the overall environment. </a:t>
            </a:r>
            <a:endParaRPr lang="en-US" sz="2400" dirty="0"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69816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574</TotalTime>
  <Words>987</Words>
  <Application>Microsoft Office PowerPoint</Application>
  <PresentationFormat>Widescreen</PresentationFormat>
  <Paragraphs>85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Candara</vt:lpstr>
      <vt:lpstr>Office Theme</vt:lpstr>
      <vt:lpstr>Addressing Mental Health and Wellness Needs of BIPOC Students &amp; Faculty  Beyond Well-Intentioned Efforts</vt:lpstr>
      <vt:lpstr>Factors that Impact BIPOC Mental Heath &amp; Wellness</vt:lpstr>
      <vt:lpstr>Stress and Social Pressures within Academia</vt:lpstr>
      <vt:lpstr>Framing the Problem:  Historical Context of Mental Health Interventions  </vt:lpstr>
      <vt:lpstr>Telehealth Prompted by COVID-19 Pandemic</vt:lpstr>
      <vt:lpstr> BIPOC individuals affect and are affected by a complex range of social influences and nested environmental interactions.</vt:lpstr>
      <vt:lpstr> BIPOC individuals affect and are affected by a complex range of social influences and nested environmental interactions.</vt:lpstr>
      <vt:lpstr>If We Know Why the Problem Exists… Why Are There Still Unmet Mental Health Needs for BIPOC Students &amp; Faculty?  </vt:lpstr>
      <vt:lpstr>If We Know Why the Problem Exists… Why Are There Still Unmet Mental Health Needs for BIPOC Students &amp; Faculty?  </vt:lpstr>
      <vt:lpstr>Evidence of Culturally Responsive Mental Health Support Does your provider…</vt:lpstr>
      <vt:lpstr>PowerPoint Presentation</vt:lpstr>
      <vt:lpstr>Telehealth: Considerations for Culturally Responsive Mental Health Services </vt:lpstr>
      <vt:lpstr>References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Addressing the Mental Health Needs of BIPOC Students &amp; Faculty  Beyond Well-Intentioned Efforts</dc:title>
  <dc:creator>Aleesha Young</dc:creator>
  <cp:lastModifiedBy>Pike, Abbie</cp:lastModifiedBy>
  <cp:revision>7</cp:revision>
  <dcterms:created xsi:type="dcterms:W3CDTF">2023-01-23T16:53:18Z</dcterms:created>
  <dcterms:modified xsi:type="dcterms:W3CDTF">2023-03-27T14:18:18Z</dcterms:modified>
</cp:coreProperties>
</file>